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50" r:id="rId1"/>
  </p:sldMasterIdLst>
  <p:notesMasterIdLst>
    <p:notesMasterId r:id="rId36"/>
  </p:notesMasterIdLst>
  <p:handoutMasterIdLst>
    <p:handoutMasterId r:id="rId37"/>
  </p:handoutMasterIdLst>
  <p:sldIdLst>
    <p:sldId id="551" r:id="rId2"/>
    <p:sldId id="525" r:id="rId3"/>
    <p:sldId id="466" r:id="rId4"/>
    <p:sldId id="479" r:id="rId5"/>
    <p:sldId id="481" r:id="rId6"/>
    <p:sldId id="549" r:id="rId7"/>
    <p:sldId id="550" r:id="rId8"/>
    <p:sldId id="526" r:id="rId9"/>
    <p:sldId id="527" r:id="rId10"/>
    <p:sldId id="528" r:id="rId11"/>
    <p:sldId id="530" r:id="rId12"/>
    <p:sldId id="498" r:id="rId13"/>
    <p:sldId id="504" r:id="rId14"/>
    <p:sldId id="515" r:id="rId15"/>
    <p:sldId id="516" r:id="rId16"/>
    <p:sldId id="542" r:id="rId17"/>
    <p:sldId id="543" r:id="rId18"/>
    <p:sldId id="544" r:id="rId19"/>
    <p:sldId id="545" r:id="rId20"/>
    <p:sldId id="518" r:id="rId21"/>
    <p:sldId id="519" r:id="rId22"/>
    <p:sldId id="520" r:id="rId23"/>
    <p:sldId id="531" r:id="rId24"/>
    <p:sldId id="537" r:id="rId25"/>
    <p:sldId id="546" r:id="rId26"/>
    <p:sldId id="521" r:id="rId27"/>
    <p:sldId id="534" r:id="rId28"/>
    <p:sldId id="522" r:id="rId29"/>
    <p:sldId id="523" r:id="rId30"/>
    <p:sldId id="524" r:id="rId31"/>
    <p:sldId id="512" r:id="rId32"/>
    <p:sldId id="513" r:id="rId33"/>
    <p:sldId id="514" r:id="rId34"/>
    <p:sldId id="552" r:id="rId35"/>
  </p:sldIdLst>
  <p:sldSz cx="9144000" cy="6858000" type="screen4x3"/>
  <p:notesSz cx="6797675" cy="9928225"/>
  <p:kinsoku lang="ja-JP" invalStChars="、。，．・：；？！゛゜ヽヾゝゞ々ー’”）〕］｝〉》」』】°‰′″℃￠％ぁぃぅぇぉっゃゅょゎァィゥェォッャュョヮヵヶ!%),.:;?]}｡｣､･ｧｨｩｪｫｬｭｮｯｰﾞﾟ" invalEndChars="‘“（〔［｛〈《「『【￥＄$([\{｢￡"/>
  <p:defaultTextStyle>
    <a:defPPr>
      <a:defRPr lang="en-US"/>
    </a:defPPr>
    <a:lvl1pPr algn="ctr" rtl="0" eaLnBrk="0" fontAlgn="base" hangingPunct="0">
      <a:spcBef>
        <a:spcPct val="50000"/>
      </a:spcBef>
      <a:spcAft>
        <a:spcPct val="0"/>
      </a:spcAft>
      <a:defRPr sz="16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eaLnBrk="0" fontAlgn="base" hangingPunct="0">
      <a:spcBef>
        <a:spcPct val="50000"/>
      </a:spcBef>
      <a:spcAft>
        <a:spcPct val="0"/>
      </a:spcAft>
      <a:defRPr sz="16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eaLnBrk="0" fontAlgn="base" hangingPunct="0">
      <a:spcBef>
        <a:spcPct val="50000"/>
      </a:spcBef>
      <a:spcAft>
        <a:spcPct val="0"/>
      </a:spcAft>
      <a:defRPr sz="16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eaLnBrk="0" fontAlgn="base" hangingPunct="0">
      <a:spcBef>
        <a:spcPct val="50000"/>
      </a:spcBef>
      <a:spcAft>
        <a:spcPct val="0"/>
      </a:spcAft>
      <a:defRPr sz="16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eaLnBrk="0" fontAlgn="base" hangingPunct="0">
      <a:spcBef>
        <a:spcPct val="50000"/>
      </a:spcBef>
      <a:spcAft>
        <a:spcPct val="0"/>
      </a:spcAft>
      <a:defRPr sz="16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chemeClr val="accent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66FF33"/>
    <a:srgbClr val="ECF4F8"/>
    <a:srgbClr val="65979F"/>
    <a:srgbClr val="595959"/>
    <a:srgbClr val="996633"/>
    <a:srgbClr val="FF0000"/>
    <a:srgbClr val="FFCC00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855" autoAdjust="0"/>
    <p:restoredTop sz="98638" autoAdjust="0"/>
  </p:normalViewPr>
  <p:slideViewPr>
    <p:cSldViewPr>
      <p:cViewPr>
        <p:scale>
          <a:sx n="75" d="100"/>
          <a:sy n="75" d="100"/>
        </p:scale>
        <p:origin x="-1584" y="-552"/>
      </p:cViewPr>
      <p:guideLst>
        <p:guide orient="horz" pos="2160"/>
        <p:guide orient="horz" pos="816"/>
        <p:guide orient="horz" pos="1056"/>
        <p:guide orient="horz" pos="3696"/>
        <p:guide pos="5554"/>
        <p:guide pos="3048"/>
        <p:guide pos="2952"/>
        <p:guide pos="454"/>
      </p:guideLst>
    </p:cSldViewPr>
  </p:slideViewPr>
  <p:outlineViewPr>
    <p:cViewPr>
      <p:scale>
        <a:sx n="33" d="100"/>
        <a:sy n="33" d="100"/>
      </p:scale>
      <p:origin x="0" y="512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handoutMaster" Target="handoutMasters/handout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4079396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30275" y="749300"/>
            <a:ext cx="4941888" cy="3706813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051" name="Rectangle 3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5717" y="4716865"/>
            <a:ext cx="4986242" cy="44680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455" tIns="46398" rIns="94455" bIns="4639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noProof="0" smtClean="0"/>
              <a:t>Click to edit Master text styles</a:t>
            </a:r>
          </a:p>
          <a:p>
            <a:pPr lvl="1"/>
            <a:r>
              <a:rPr lang="en-US" altLang="en-US" noProof="0" smtClean="0"/>
              <a:t>Second level</a:t>
            </a:r>
          </a:p>
          <a:p>
            <a:pPr lvl="2"/>
            <a:r>
              <a:rPr lang="en-US" altLang="en-US" noProof="0" smtClean="0"/>
              <a:t>Third level</a:t>
            </a:r>
          </a:p>
          <a:p>
            <a:pPr lvl="3"/>
            <a:r>
              <a:rPr lang="en-US" altLang="en-US" noProof="0" smtClean="0"/>
              <a:t>Fourth level</a:t>
            </a:r>
          </a:p>
          <a:p>
            <a:pPr lvl="4"/>
            <a:r>
              <a:rPr lang="en-US" altLang="en-US" noProof="0" smtClean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2541106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850095" y="9430538"/>
            <a:ext cx="2945980" cy="4960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998" tIns="45999" rIns="91998" bIns="45999"/>
          <a:lstStyle>
            <a:lvl1pPr>
              <a:defRPr sz="1600">
                <a:solidFill>
                  <a:schemeClr val="tx1"/>
                </a:solidFill>
                <a:latin typeface="Arial" charset="0"/>
              </a:defRPr>
            </a:lvl1pPr>
            <a:lvl2pPr marL="747482" indent="-287493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9972" indent="-229994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9961" indent="-229994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69950" indent="-229994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29939" indent="-229994" algn="ctr" eaLnBrk="0" fontAlgn="base" hangingPunct="0">
              <a:spcBef>
                <a:spcPct val="5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89928" indent="-229994" algn="ctr" eaLnBrk="0" fontAlgn="base" hangingPunct="0">
              <a:spcBef>
                <a:spcPct val="5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49917" indent="-229994" algn="ctr" eaLnBrk="0" fontAlgn="base" hangingPunct="0">
              <a:spcBef>
                <a:spcPct val="5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909906" indent="-229994" algn="ctr" eaLnBrk="0" fontAlgn="base" hangingPunct="0">
              <a:spcBef>
                <a:spcPct val="5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72ED51AA-51E1-4C22-8C3B-3DDD979A7B65}" type="slidenum">
              <a:rPr lang="de-CH" altLang="de-DE"/>
              <a:pPr/>
              <a:t>6</a:t>
            </a:fld>
            <a:endParaRPr lang="de-CH" altLang="de-DE"/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CH" altLang="de-DE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850095" y="9430538"/>
            <a:ext cx="2945980" cy="4960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998" tIns="45999" rIns="91998" bIns="45999"/>
          <a:lstStyle>
            <a:lvl1pPr>
              <a:defRPr sz="1600">
                <a:solidFill>
                  <a:schemeClr val="tx1"/>
                </a:solidFill>
                <a:latin typeface="Arial" charset="0"/>
              </a:defRPr>
            </a:lvl1pPr>
            <a:lvl2pPr marL="747482" indent="-287493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9972" indent="-229994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9961" indent="-229994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69950" indent="-229994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29939" indent="-229994" algn="ctr" eaLnBrk="0" fontAlgn="base" hangingPunct="0">
              <a:spcBef>
                <a:spcPct val="5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89928" indent="-229994" algn="ctr" eaLnBrk="0" fontAlgn="base" hangingPunct="0">
              <a:spcBef>
                <a:spcPct val="5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49917" indent="-229994" algn="ctr" eaLnBrk="0" fontAlgn="base" hangingPunct="0">
              <a:spcBef>
                <a:spcPct val="5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909906" indent="-229994" algn="ctr" eaLnBrk="0" fontAlgn="base" hangingPunct="0">
              <a:spcBef>
                <a:spcPct val="5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A53027E3-EEB0-4DDA-9AAA-705541C06E52}" type="slidenum">
              <a:rPr lang="de-CH" altLang="de-DE"/>
              <a:pPr/>
              <a:t>7</a:t>
            </a:fld>
            <a:endParaRPr lang="de-CH" altLang="de-DE"/>
          </a:p>
        </p:txBody>
      </p:sp>
      <p:sp>
        <p:nvSpPr>
          <p:cNvPr id="26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CH" altLang="de-DE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30275" y="749300"/>
            <a:ext cx="4941888" cy="3706813"/>
          </a:xfrm>
          <a:ln/>
        </p:spPr>
      </p:sp>
      <p:sp>
        <p:nvSpPr>
          <p:cNvPr id="55299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816" tIns="47558" rIns="96816" bIns="47558"/>
          <a:lstStyle/>
          <a:p>
            <a:endParaRPr lang="de-DE" altLang="ru-RU" sz="130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0825" cy="215900"/>
          </a:xfrm>
          <a:prstGeom prst="rect">
            <a:avLst/>
          </a:prstGeom>
          <a:solidFill>
            <a:srgbClr val="D9D9D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defRPr/>
            </a:pPr>
            <a:endParaRPr lang="en-GB" altLang="en-US" sz="2400" smtClean="0"/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5367338" y="0"/>
            <a:ext cx="3778250" cy="2159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defRPr/>
            </a:pPr>
            <a:endParaRPr lang="en-GB" altLang="en-US" sz="2400" smtClean="0">
              <a:solidFill>
                <a:srgbClr val="FF0040"/>
              </a:solidFill>
            </a:endParaRPr>
          </a:p>
        </p:txBody>
      </p:sp>
      <p:pic>
        <p:nvPicPr>
          <p:cNvPr id="6" name="Picture 10" descr="when it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5075238"/>
            <a:ext cx="3810000" cy="885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44776" name="Rectangle 8"/>
          <p:cNvSpPr>
            <a:spLocks noGrp="1" noChangeArrowheads="1"/>
          </p:cNvSpPr>
          <p:nvPr>
            <p:ph type="ctrTitle" sz="quarter"/>
          </p:nvPr>
        </p:nvSpPr>
        <p:spPr>
          <a:xfrm>
            <a:off x="719138" y="2068513"/>
            <a:ext cx="7700962" cy="1349375"/>
          </a:xfrm>
        </p:spPr>
        <p:txBody>
          <a:bodyPr/>
          <a:lstStyle>
            <a:lvl1pPr algn="ctr">
              <a:defRPr sz="3600"/>
            </a:lvl1pPr>
          </a:lstStyle>
          <a:p>
            <a:pPr lvl="0"/>
            <a:r>
              <a:rPr lang="en-US" altLang="en-US" noProof="0" smtClean="0"/>
              <a:t>Klicken Sie, um das Titelformat zu bearbeiten</a:t>
            </a:r>
          </a:p>
        </p:txBody>
      </p:sp>
      <p:sp>
        <p:nvSpPr>
          <p:cNvPr id="544777" name="Rectangle 9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719138" y="3508375"/>
            <a:ext cx="7700962" cy="1439863"/>
          </a:xfrm>
        </p:spPr>
        <p:txBody>
          <a:bodyPr/>
          <a:lstStyle>
            <a:lvl1pPr algn="ctr">
              <a:defRPr sz="2800" b="0"/>
            </a:lvl1pPr>
          </a:lstStyle>
          <a:p>
            <a:pPr lvl="0"/>
            <a:r>
              <a:rPr lang="en-US" altLang="en-US" noProof="0" smtClean="0"/>
              <a:t>Klicken Sie, um das Format des Untertitelmasters zu bearbeiten</a:t>
            </a:r>
          </a:p>
        </p:txBody>
      </p:sp>
    </p:spTree>
    <p:extLst>
      <p:ext uri="{BB962C8B-B14F-4D97-AF65-F5344CB8AC3E}">
        <p14:creationId xmlns:p14="http://schemas.microsoft.com/office/powerpoint/2010/main" val="41384853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en-US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765CB3-9187-45B4-9C61-757F7EC85E31}" type="slidenum">
              <a:rPr lang="de-DE" altLang="en-US"/>
              <a:pPr>
                <a:defRPr/>
              </a:pPr>
              <a:t>‹#›</a:t>
            </a:fld>
            <a:endParaRPr lang="de-DE" altLang="en-US"/>
          </a:p>
        </p:txBody>
      </p:sp>
    </p:spTree>
    <p:extLst>
      <p:ext uri="{BB962C8B-B14F-4D97-AF65-F5344CB8AC3E}">
        <p14:creationId xmlns:p14="http://schemas.microsoft.com/office/powerpoint/2010/main" val="24584943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en-US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DE7349-2942-447C-AB43-B78744157451}" type="slidenum">
              <a:rPr lang="de-DE" altLang="en-US"/>
              <a:pPr>
                <a:defRPr/>
              </a:pPr>
              <a:t>‹#›</a:t>
            </a:fld>
            <a:endParaRPr lang="de-DE" altLang="en-US"/>
          </a:p>
        </p:txBody>
      </p:sp>
    </p:spTree>
    <p:extLst>
      <p:ext uri="{BB962C8B-B14F-4D97-AF65-F5344CB8AC3E}">
        <p14:creationId xmlns:p14="http://schemas.microsoft.com/office/powerpoint/2010/main" val="10334225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19138" y="1574800"/>
            <a:ext cx="3971925" cy="4292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43463" y="1574800"/>
            <a:ext cx="3973512" cy="4292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en-US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369E01-E817-460F-96AC-855B68190F20}" type="slidenum">
              <a:rPr lang="de-DE" altLang="en-US"/>
              <a:pPr>
                <a:defRPr/>
              </a:pPr>
              <a:t>‹#›</a:t>
            </a:fld>
            <a:endParaRPr lang="de-DE" altLang="en-US"/>
          </a:p>
        </p:txBody>
      </p:sp>
    </p:spTree>
    <p:extLst>
      <p:ext uri="{BB962C8B-B14F-4D97-AF65-F5344CB8AC3E}">
        <p14:creationId xmlns:p14="http://schemas.microsoft.com/office/powerpoint/2010/main" val="12990061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en-US"/>
          </a:p>
        </p:txBody>
      </p:sp>
      <p:sp>
        <p:nvSpPr>
          <p:cNvPr id="8" name="Rectangle 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2FB446-8BAD-47CC-BDDF-AD477DED2F0E}" type="slidenum">
              <a:rPr lang="de-DE" altLang="en-US"/>
              <a:pPr>
                <a:defRPr/>
              </a:pPr>
              <a:t>‹#›</a:t>
            </a:fld>
            <a:endParaRPr lang="de-DE" altLang="en-US"/>
          </a:p>
        </p:txBody>
      </p:sp>
    </p:spTree>
    <p:extLst>
      <p:ext uri="{BB962C8B-B14F-4D97-AF65-F5344CB8AC3E}">
        <p14:creationId xmlns:p14="http://schemas.microsoft.com/office/powerpoint/2010/main" val="2267164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en-US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C574ED-F62C-451E-B4C0-289167965984}" type="slidenum">
              <a:rPr lang="de-DE" altLang="en-US"/>
              <a:pPr>
                <a:defRPr/>
              </a:pPr>
              <a:t>‹#›</a:t>
            </a:fld>
            <a:endParaRPr lang="de-DE" altLang="en-US"/>
          </a:p>
        </p:txBody>
      </p:sp>
    </p:spTree>
    <p:extLst>
      <p:ext uri="{BB962C8B-B14F-4D97-AF65-F5344CB8AC3E}">
        <p14:creationId xmlns:p14="http://schemas.microsoft.com/office/powerpoint/2010/main" val="3100408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en-US"/>
          </a:p>
        </p:txBody>
      </p:sp>
      <p:sp>
        <p:nvSpPr>
          <p:cNvPr id="3" name="Rectangle 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BAEE80-561C-4352-9795-A731B928986B}" type="slidenum">
              <a:rPr lang="de-DE" altLang="en-US"/>
              <a:pPr>
                <a:defRPr/>
              </a:pPr>
              <a:t>‹#›</a:t>
            </a:fld>
            <a:endParaRPr lang="de-DE" altLang="en-US"/>
          </a:p>
        </p:txBody>
      </p:sp>
    </p:spTree>
    <p:extLst>
      <p:ext uri="{BB962C8B-B14F-4D97-AF65-F5344CB8AC3E}">
        <p14:creationId xmlns:p14="http://schemas.microsoft.com/office/powerpoint/2010/main" val="11443789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en-US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AAC04E-9CC9-42AF-B530-5488DFE342A1}" type="slidenum">
              <a:rPr lang="de-DE" altLang="en-US"/>
              <a:pPr>
                <a:defRPr/>
              </a:pPr>
              <a:t>‹#›</a:t>
            </a:fld>
            <a:endParaRPr lang="de-DE" altLang="en-US"/>
          </a:p>
        </p:txBody>
      </p:sp>
    </p:spTree>
    <p:extLst>
      <p:ext uri="{BB962C8B-B14F-4D97-AF65-F5344CB8AC3E}">
        <p14:creationId xmlns:p14="http://schemas.microsoft.com/office/powerpoint/2010/main" val="15117165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en-US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3C8166-CD1A-4ADC-8E32-659AA8D9D842}" type="slidenum">
              <a:rPr lang="de-DE" altLang="en-US"/>
              <a:pPr>
                <a:defRPr/>
              </a:pPr>
              <a:t>‹#›</a:t>
            </a:fld>
            <a:endParaRPr lang="de-DE" altLang="en-US"/>
          </a:p>
        </p:txBody>
      </p:sp>
    </p:spTree>
    <p:extLst>
      <p:ext uri="{BB962C8B-B14F-4D97-AF65-F5344CB8AC3E}">
        <p14:creationId xmlns:p14="http://schemas.microsoft.com/office/powerpoint/2010/main" val="24985856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en-US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4638EA-B511-468C-A79E-51718BFAC806}" type="slidenum">
              <a:rPr lang="de-DE" altLang="en-US"/>
              <a:pPr>
                <a:defRPr/>
              </a:pPr>
              <a:t>‹#›</a:t>
            </a:fld>
            <a:endParaRPr lang="de-DE" altLang="en-US"/>
          </a:p>
        </p:txBody>
      </p:sp>
    </p:spTree>
    <p:extLst>
      <p:ext uri="{BB962C8B-B14F-4D97-AF65-F5344CB8AC3E}">
        <p14:creationId xmlns:p14="http://schemas.microsoft.com/office/powerpoint/2010/main" val="28092329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92913" y="533400"/>
            <a:ext cx="2024062" cy="5334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19138" y="533400"/>
            <a:ext cx="5921375" cy="5334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en-US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92C3B4-FEBE-48A3-AFE8-058F29A9106C}" type="slidenum">
              <a:rPr lang="de-DE" altLang="en-US"/>
              <a:pPr>
                <a:defRPr/>
              </a:pPr>
              <a:t>‹#›</a:t>
            </a:fld>
            <a:endParaRPr lang="de-DE" altLang="en-US"/>
          </a:p>
        </p:txBody>
      </p:sp>
    </p:spTree>
    <p:extLst>
      <p:ext uri="{BB962C8B-B14F-4D97-AF65-F5344CB8AC3E}">
        <p14:creationId xmlns:p14="http://schemas.microsoft.com/office/powerpoint/2010/main" val="11608140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719138" y="1574800"/>
            <a:ext cx="8097837" cy="429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0" y="0"/>
            <a:ext cx="9140825" cy="215900"/>
          </a:xfrm>
          <a:prstGeom prst="rect">
            <a:avLst/>
          </a:prstGeom>
          <a:solidFill>
            <a:srgbClr val="D9D9D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defRPr/>
            </a:pPr>
            <a:endParaRPr lang="en-GB" altLang="en-US" sz="2400" smtClean="0">
              <a:solidFill>
                <a:srgbClr val="FF0040"/>
              </a:solidFill>
            </a:endParaRPr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5367338" y="0"/>
            <a:ext cx="3778250" cy="2159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defRPr/>
            </a:pPr>
            <a:endParaRPr lang="en-GB" altLang="en-US" sz="2400" smtClean="0">
              <a:solidFill>
                <a:srgbClr val="80808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719138" y="533400"/>
            <a:ext cx="8097837" cy="900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Klicken Sie, um das Titelformat zu bearbeiten</a:t>
            </a:r>
          </a:p>
        </p:txBody>
      </p:sp>
      <p:sp>
        <p:nvSpPr>
          <p:cNvPr id="54375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219200" y="6343650"/>
            <a:ext cx="3819525" cy="250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spcBef>
                <a:spcPct val="20000"/>
              </a:spcBef>
              <a:defRPr sz="800">
                <a:latin typeface="Arial" pitchFamily="34" charset="0"/>
              </a:defRPr>
            </a:lvl1pPr>
          </a:lstStyle>
          <a:p>
            <a:pPr>
              <a:defRPr/>
            </a:pPr>
            <a:endParaRPr lang="de-DE" altLang="en-US"/>
          </a:p>
        </p:txBody>
      </p:sp>
      <p:sp>
        <p:nvSpPr>
          <p:cNvPr id="543752" name="Rectangle 8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19138" y="6343650"/>
            <a:ext cx="468312" cy="250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spcBef>
                <a:spcPct val="0"/>
              </a:spcBef>
              <a:defRPr sz="800">
                <a:latin typeface="Arial" pitchFamily="34" charset="0"/>
              </a:defRPr>
            </a:lvl1pPr>
          </a:lstStyle>
          <a:p>
            <a:pPr>
              <a:defRPr/>
            </a:pPr>
            <a:fld id="{2056E091-2A30-4E57-9971-A913D7481C82}" type="slidenum">
              <a:rPr lang="de-DE" altLang="en-US"/>
              <a:pPr>
                <a:defRPr/>
              </a:pPr>
              <a:t>‹#›</a:t>
            </a:fld>
            <a:endParaRPr lang="de-DE" altLang="en-US"/>
          </a:p>
        </p:txBody>
      </p:sp>
      <p:pic>
        <p:nvPicPr>
          <p:cNvPr id="1032" name="Picture 11" descr="when it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6099175"/>
            <a:ext cx="2819400" cy="655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045" r:id="rId1"/>
    <p:sldLayoutId id="2147484035" r:id="rId2"/>
    <p:sldLayoutId id="2147484036" r:id="rId3"/>
    <p:sldLayoutId id="2147484037" r:id="rId4"/>
    <p:sldLayoutId id="2147484038" r:id="rId5"/>
    <p:sldLayoutId id="2147484039" r:id="rId6"/>
    <p:sldLayoutId id="2147484040" r:id="rId7"/>
    <p:sldLayoutId id="2147484041" r:id="rId8"/>
    <p:sldLayoutId id="2147484042" r:id="rId9"/>
    <p:sldLayoutId id="2147484043" r:id="rId10"/>
    <p:sldLayoutId id="2147484044" r:id="rId11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Arial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Arial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Arial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Arial" pitchFamily="34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Arial" pitchFamily="34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Arial" pitchFamily="34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Arial" pitchFamily="34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Arial" pitchFamily="34" charset="0"/>
        </a:defRPr>
      </a:lvl9pPr>
    </p:titleStyle>
    <p:bodyStyle>
      <a:lvl1pPr algn="l" rtl="0" eaLnBrk="0" fontAlgn="base" hangingPunct="0">
        <a:spcBef>
          <a:spcPct val="20000"/>
        </a:spcBef>
        <a:spcAft>
          <a:spcPct val="60000"/>
        </a:spcAft>
        <a:defRPr sz="2000" b="1">
          <a:solidFill>
            <a:schemeClr val="tx1"/>
          </a:solidFill>
          <a:latin typeface="+mn-lt"/>
          <a:ea typeface="+mn-ea"/>
          <a:cs typeface="+mn-cs"/>
        </a:defRPr>
      </a:lvl1pPr>
      <a:lvl2pPr marL="288925" indent="-287338" algn="l" rtl="0" eaLnBrk="0" fontAlgn="base" hangingPunct="0">
        <a:spcBef>
          <a:spcPct val="20000"/>
        </a:spcBef>
        <a:spcAft>
          <a:spcPct val="60000"/>
        </a:spcAft>
        <a:buClr>
          <a:schemeClr val="tx2"/>
        </a:buClr>
        <a:buSzPct val="100000"/>
        <a:buFont typeface="Wingdings" pitchFamily="2" charset="2"/>
        <a:buChar char="§"/>
        <a:defRPr sz="2000" b="1">
          <a:solidFill>
            <a:schemeClr val="tx1"/>
          </a:solidFill>
          <a:latin typeface="+mn-lt"/>
        </a:defRPr>
      </a:lvl2pPr>
      <a:lvl3pPr marL="571500" indent="-280988" algn="l" rtl="0" eaLnBrk="0" fontAlgn="base" hangingPunct="0">
        <a:spcBef>
          <a:spcPct val="0"/>
        </a:spcBef>
        <a:spcAft>
          <a:spcPct val="60000"/>
        </a:spcAft>
        <a:buClr>
          <a:schemeClr val="tx2"/>
        </a:buClr>
        <a:buSzPct val="100000"/>
        <a:buFont typeface="Wingdings" pitchFamily="2" charset="2"/>
        <a:buChar char="§"/>
        <a:defRPr>
          <a:solidFill>
            <a:schemeClr val="tx1"/>
          </a:solidFill>
          <a:latin typeface="+mn-lt"/>
        </a:defRPr>
      </a:lvl3pPr>
      <a:lvl4pPr marL="857250" indent="-284163" algn="l" rtl="0" eaLnBrk="0" fontAlgn="base" hangingPunct="0">
        <a:spcBef>
          <a:spcPct val="0"/>
        </a:spcBef>
        <a:spcAft>
          <a:spcPct val="60000"/>
        </a:spcAft>
        <a:buClr>
          <a:schemeClr val="tx2"/>
        </a:buClr>
        <a:buSzPct val="100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4pPr>
      <a:lvl5pPr marL="1146175" indent="-287338" algn="l" rtl="0" eaLnBrk="0" fontAlgn="base" hangingPunct="0">
        <a:spcBef>
          <a:spcPct val="0"/>
        </a:spcBef>
        <a:spcAft>
          <a:spcPct val="60000"/>
        </a:spcAft>
        <a:buClr>
          <a:schemeClr val="tx2"/>
        </a:buClr>
        <a:buSzPct val="100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1603375" indent="-287338" algn="l" rtl="0" eaLnBrk="0" fontAlgn="base" hangingPunct="0">
        <a:spcBef>
          <a:spcPct val="0"/>
        </a:spcBef>
        <a:spcAft>
          <a:spcPct val="60000"/>
        </a:spcAft>
        <a:buClr>
          <a:schemeClr val="tx2"/>
        </a:buClr>
        <a:buSzPct val="100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060575" indent="-287338" algn="l" rtl="0" eaLnBrk="0" fontAlgn="base" hangingPunct="0">
        <a:spcBef>
          <a:spcPct val="0"/>
        </a:spcBef>
        <a:spcAft>
          <a:spcPct val="60000"/>
        </a:spcAft>
        <a:buClr>
          <a:schemeClr val="tx2"/>
        </a:buClr>
        <a:buSzPct val="100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2517775" indent="-287338" algn="l" rtl="0" eaLnBrk="0" fontAlgn="base" hangingPunct="0">
        <a:spcBef>
          <a:spcPct val="0"/>
        </a:spcBef>
        <a:spcAft>
          <a:spcPct val="60000"/>
        </a:spcAft>
        <a:buClr>
          <a:schemeClr val="tx2"/>
        </a:buClr>
        <a:buSzPct val="100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2974975" indent="-287338" algn="l" rtl="0" eaLnBrk="0" fontAlgn="base" hangingPunct="0">
        <a:spcBef>
          <a:spcPct val="0"/>
        </a:spcBef>
        <a:spcAft>
          <a:spcPct val="60000"/>
        </a:spcAft>
        <a:buClr>
          <a:schemeClr val="tx2"/>
        </a:buClr>
        <a:buSzPct val="100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hyperlink" Target="https://www.youtube.com/watch?v=1NK11p-YnzI" TargetMode="External"/><Relationship Id="rId7" Type="http://schemas.openxmlformats.org/officeDocument/2006/relationships/image" Target="../media/image23.png"/><Relationship Id="rId2" Type="http://schemas.openxmlformats.org/officeDocument/2006/relationships/hyperlink" Target="https://www.youtube.com/watch?v=ZIWKIFknFYU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hyperlink" Target="http://www.terrastar.net/partners.html" TargetMode="External"/><Relationship Id="rId9" Type="http://schemas.openxmlformats.org/officeDocument/2006/relationships/image" Target="../media/image2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jpeg"/><Relationship Id="rId3" Type="http://schemas.openxmlformats.org/officeDocument/2006/relationships/image" Target="../media/image29.png"/><Relationship Id="rId7" Type="http://schemas.openxmlformats.org/officeDocument/2006/relationships/image" Target="../media/image33.jpe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jpeg"/><Relationship Id="rId11" Type="http://schemas.openxmlformats.org/officeDocument/2006/relationships/image" Target="../media/image36.jpeg"/><Relationship Id="rId5" Type="http://schemas.openxmlformats.org/officeDocument/2006/relationships/image" Target="../media/image31.jpeg"/><Relationship Id="rId10" Type="http://schemas.openxmlformats.org/officeDocument/2006/relationships/image" Target="../media/image35.jpeg"/><Relationship Id="rId4" Type="http://schemas.openxmlformats.org/officeDocument/2006/relationships/image" Target="../media/image30.png"/><Relationship Id="rId9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.png"/><Relationship Id="rId4" Type="http://schemas.openxmlformats.org/officeDocument/2006/relationships/image" Target="../media/image1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0.png"/><Relationship Id="rId4" Type="http://schemas.openxmlformats.org/officeDocument/2006/relationships/image" Target="../media/image1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1.png"/><Relationship Id="rId4" Type="http://schemas.openxmlformats.org/officeDocument/2006/relationships/image" Target="../media/image1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2.png"/><Relationship Id="rId4" Type="http://schemas.openxmlformats.org/officeDocument/2006/relationships/image" Target="../media/image11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44.png"/><Relationship Id="rId7" Type="http://schemas.openxmlformats.org/officeDocument/2006/relationships/image" Target="../media/image48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10" Type="http://schemas.openxmlformats.org/officeDocument/2006/relationships/image" Target="../media/image51.png"/><Relationship Id="rId4" Type="http://schemas.openxmlformats.org/officeDocument/2006/relationships/image" Target="../media/image45.png"/><Relationship Id="rId9" Type="http://schemas.openxmlformats.org/officeDocument/2006/relationships/image" Target="../media/image5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openxmlformats.org/officeDocument/2006/relationships/image" Target="../media/image1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0.png"/><Relationship Id="rId5" Type="http://schemas.openxmlformats.org/officeDocument/2006/relationships/image" Target="../media/image28.png"/><Relationship Id="rId4" Type="http://schemas.openxmlformats.org/officeDocument/2006/relationships/image" Target="../media/image1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1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openxmlformats.org/officeDocument/2006/relationships/image" Target="../media/image1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7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0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6.png"/><Relationship Id="rId4" Type="http://schemas.openxmlformats.org/officeDocument/2006/relationships/image" Target="../media/image75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2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Slide Number Placeholder 2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6F98E9C2-03D3-4B83-AAE5-B34E8F0FDBD8}" type="slidenum">
              <a:rPr lang="de-DE" altLang="en-US" sz="800" smtClean="0"/>
              <a:pPr/>
              <a:t>1</a:t>
            </a:fld>
            <a:endParaRPr lang="de-DE" altLang="en-US" sz="800" smtClean="0"/>
          </a:p>
        </p:txBody>
      </p:sp>
      <p:sp>
        <p:nvSpPr>
          <p:cNvPr id="2" name="Rectangle 5"/>
          <p:cNvSpPr>
            <a:spLocks noGrp="1" noChangeArrowheads="1"/>
          </p:cNvSpPr>
          <p:nvPr>
            <p:ph type="subTitle" sz="quarter" idx="4294967295"/>
          </p:nvPr>
        </p:nvSpPr>
        <p:spPr>
          <a:xfrm>
            <a:off x="1828800" y="5257800"/>
            <a:ext cx="5143500" cy="685800"/>
          </a:xfrm>
        </p:spPr>
        <p:txBody>
          <a:bodyPr/>
          <a:lstStyle/>
          <a:p>
            <a:pPr algn="ctr">
              <a:spcAft>
                <a:spcPts val="0"/>
              </a:spcAft>
              <a:defRPr/>
            </a:pPr>
            <a:r>
              <a:rPr lang="en-US" altLang="en-US" sz="4000" dirty="0" smtClean="0">
                <a:latin typeface="Marigold" pitchFamily="66" charset="0"/>
              </a:rPr>
              <a:t>LEICA GS16</a:t>
            </a:r>
            <a:endParaRPr lang="en-US" altLang="en-US" sz="4000" dirty="0" smtClean="0">
              <a:latin typeface="Marigold" pitchFamily="66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8105" y="493643"/>
            <a:ext cx="6755296" cy="45159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78496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2"/>
          <p:cNvSpPr>
            <a:spLocks noGrp="1"/>
          </p:cNvSpPr>
          <p:nvPr>
            <p:ph type="title"/>
          </p:nvPr>
        </p:nvSpPr>
        <p:spPr>
          <a:xfrm>
            <a:off x="727075" y="503238"/>
            <a:ext cx="8097838" cy="900112"/>
          </a:xfrm>
        </p:spPr>
        <p:txBody>
          <a:bodyPr/>
          <a:lstStyle/>
          <a:p>
            <a:r>
              <a:rPr lang="en-US" altLang="de-DE" dirty="0"/>
              <a:t>Leica GS16</a:t>
            </a:r>
            <a:br>
              <a:rPr lang="en-US" altLang="de-DE" dirty="0"/>
            </a:br>
            <a:r>
              <a:rPr lang="ru-RU" altLang="de-DE" dirty="0" smtClean="0">
                <a:solidFill>
                  <a:schemeClr val="tx1"/>
                </a:solidFill>
              </a:rPr>
              <a:t>Универсальный приемник</a:t>
            </a:r>
            <a:r>
              <a:rPr lang="ru-RU" altLang="de-DE" dirty="0">
                <a:solidFill>
                  <a:schemeClr val="tx1"/>
                </a:solidFill>
              </a:rPr>
              <a:t> </a:t>
            </a:r>
            <a:r>
              <a:rPr lang="ru-RU" altLang="de-DE" dirty="0" smtClean="0">
                <a:solidFill>
                  <a:schemeClr val="tx1"/>
                </a:solidFill>
              </a:rPr>
              <a:t>класса </a:t>
            </a:r>
            <a:r>
              <a:rPr lang="en-US" altLang="de-DE" dirty="0" smtClean="0">
                <a:solidFill>
                  <a:schemeClr val="tx1"/>
                </a:solidFill>
              </a:rPr>
              <a:t>Hi-End</a:t>
            </a:r>
            <a:r>
              <a:rPr lang="en-US" altLang="en-US" dirty="0" smtClean="0"/>
              <a:t/>
            </a:r>
            <a:br>
              <a:rPr lang="en-US" altLang="en-US" dirty="0" smtClean="0"/>
            </a:br>
            <a:endParaRPr lang="en-US" altLang="en-US" dirty="0" smtClean="0"/>
          </a:p>
        </p:txBody>
      </p:sp>
      <p:sp>
        <p:nvSpPr>
          <p:cNvPr id="9219" name="Content Placeholder 3"/>
          <p:cNvSpPr>
            <a:spLocks noGrp="1"/>
          </p:cNvSpPr>
          <p:nvPr>
            <p:ph idx="1"/>
          </p:nvPr>
        </p:nvSpPr>
        <p:spPr>
          <a:xfrm>
            <a:off x="381000" y="1447800"/>
            <a:ext cx="7007225" cy="4749800"/>
          </a:xfrm>
        </p:spPr>
        <p:txBody>
          <a:bodyPr/>
          <a:lstStyle/>
          <a:p>
            <a:pPr marL="342900" indent="-342900">
              <a:spcAft>
                <a:spcPct val="0"/>
              </a:spcAft>
              <a:buFontTx/>
              <a:buChar char="•"/>
            </a:pPr>
            <a:r>
              <a:rPr lang="ru-RU" altLang="en-US" dirty="0" smtClean="0"/>
              <a:t>Совершенно новая</a:t>
            </a:r>
            <a:r>
              <a:rPr lang="en-US" altLang="en-US" dirty="0" smtClean="0"/>
              <a:t> GNSS</a:t>
            </a:r>
            <a:r>
              <a:rPr lang="ru-RU" altLang="en-US" dirty="0" smtClean="0"/>
              <a:t> плата</a:t>
            </a:r>
            <a:endParaRPr lang="en-US" altLang="en-US" dirty="0" smtClean="0"/>
          </a:p>
          <a:p>
            <a:pPr marL="914400" lvl="2" indent="-342900">
              <a:spcAft>
                <a:spcPct val="0"/>
              </a:spcAft>
              <a:buFontTx/>
              <a:buChar char="•"/>
            </a:pPr>
            <a:r>
              <a:rPr lang="en-US" altLang="en-US" dirty="0" smtClean="0"/>
              <a:t>555 </a:t>
            </a:r>
            <a:r>
              <a:rPr lang="ru-RU" altLang="en-US" dirty="0" smtClean="0"/>
              <a:t>каналов</a:t>
            </a:r>
            <a:endParaRPr lang="en-US" altLang="en-US" dirty="0" smtClean="0"/>
          </a:p>
          <a:p>
            <a:pPr marL="914400" lvl="2" indent="-342900">
              <a:spcAft>
                <a:spcPct val="0"/>
              </a:spcAft>
              <a:buFontTx/>
              <a:buChar char="•"/>
            </a:pPr>
            <a:r>
              <a:rPr lang="ru-RU" altLang="en-US" dirty="0" smtClean="0"/>
              <a:t>Поддерживает все действующие и </a:t>
            </a:r>
            <a:r>
              <a:rPr lang="ru-RU" altLang="en-US" dirty="0" smtClean="0"/>
              <a:t>планируемые</a:t>
            </a:r>
            <a:r>
              <a:rPr lang="en-US" altLang="en-US" dirty="0" smtClean="0"/>
              <a:t> GNSS </a:t>
            </a:r>
            <a:r>
              <a:rPr lang="ru-RU" altLang="en-US" dirty="0" smtClean="0"/>
              <a:t>сигналы</a:t>
            </a:r>
            <a:r>
              <a:rPr lang="en-US" altLang="en-US" dirty="0" smtClean="0"/>
              <a:t> </a:t>
            </a:r>
          </a:p>
          <a:p>
            <a:pPr marL="342900" indent="-342900">
              <a:spcAft>
                <a:spcPct val="0"/>
              </a:spcAft>
              <a:buFontTx/>
              <a:buChar char="•"/>
            </a:pPr>
            <a:r>
              <a:rPr lang="ru-RU" altLang="en-US" dirty="0" smtClean="0"/>
              <a:t>Новая более чувствительная антенна</a:t>
            </a:r>
            <a:endParaRPr lang="en-US" altLang="en-US" dirty="0" smtClean="0"/>
          </a:p>
          <a:p>
            <a:pPr marL="342900" indent="-342900">
              <a:spcAft>
                <a:spcPct val="0"/>
              </a:spcAft>
              <a:buFontTx/>
              <a:buChar char="•"/>
            </a:pPr>
            <a:r>
              <a:rPr lang="ru-RU" altLang="en-US" dirty="0" smtClean="0"/>
              <a:t>Новый «движок»</a:t>
            </a:r>
            <a:r>
              <a:rPr lang="en-US" altLang="en-US" dirty="0" smtClean="0"/>
              <a:t> RTK </a:t>
            </a:r>
          </a:p>
          <a:p>
            <a:pPr marL="914400" lvl="2" indent="-342900">
              <a:spcAft>
                <a:spcPct val="0"/>
              </a:spcAft>
              <a:buFontTx/>
              <a:buChar char="•"/>
            </a:pPr>
            <a:r>
              <a:rPr lang="ru-RU" altLang="en-US" dirty="0" smtClean="0"/>
              <a:t>В зависимости от условий предлагает лучший вариант</a:t>
            </a:r>
          </a:p>
          <a:p>
            <a:pPr marL="914400" lvl="2" indent="-342900">
              <a:spcAft>
                <a:spcPct val="0"/>
              </a:spcAft>
              <a:buFontTx/>
              <a:buChar char="•"/>
            </a:pPr>
            <a:r>
              <a:rPr lang="en-US" altLang="en-US" dirty="0" err="1" smtClean="0"/>
              <a:t>SmartLink</a:t>
            </a:r>
            <a:r>
              <a:rPr lang="en-US" altLang="en-US" dirty="0" smtClean="0"/>
              <a:t> fill </a:t>
            </a:r>
            <a:r>
              <a:rPr lang="ru-RU" altLang="en-US" dirty="0" smtClean="0"/>
              <a:t>и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SmartLink</a:t>
            </a:r>
            <a:r>
              <a:rPr lang="en-US" altLang="en-US" dirty="0" smtClean="0"/>
              <a:t> </a:t>
            </a:r>
            <a:r>
              <a:rPr lang="ru-RU" altLang="en-US" dirty="0" smtClean="0"/>
              <a:t>для удаленного позиционирования</a:t>
            </a:r>
            <a:endParaRPr lang="en-US" altLang="en-US" dirty="0" smtClean="0"/>
          </a:p>
          <a:p>
            <a:pPr marL="342900" indent="-342900">
              <a:spcAft>
                <a:spcPct val="0"/>
              </a:spcAft>
              <a:buFontTx/>
              <a:buChar char="•"/>
            </a:pPr>
            <a:r>
              <a:rPr lang="ru-RU" altLang="en-US" dirty="0" smtClean="0"/>
              <a:t>Работа с </a:t>
            </a:r>
            <a:r>
              <a:rPr lang="en-US" altLang="en-US" dirty="0" smtClean="0"/>
              <a:t>Leica Captivate</a:t>
            </a:r>
            <a:endParaRPr lang="en-US" altLang="en-US" dirty="0" smtClean="0"/>
          </a:p>
          <a:p>
            <a:pPr marL="914400" lvl="2" indent="-342900">
              <a:spcAft>
                <a:spcPct val="0"/>
              </a:spcAft>
              <a:buFontTx/>
              <a:buChar char="•"/>
            </a:pPr>
            <a:r>
              <a:rPr lang="ru-RU" altLang="en-US" dirty="0" smtClean="0"/>
              <a:t>Для </a:t>
            </a:r>
            <a:r>
              <a:rPr lang="ru-RU" altLang="en-US" dirty="0" smtClean="0"/>
              <a:t>использование данных в 3</a:t>
            </a:r>
            <a:r>
              <a:rPr lang="en-US" altLang="en-US" dirty="0" smtClean="0"/>
              <a:t>D</a:t>
            </a:r>
            <a:endParaRPr lang="en-US" altLang="en-US" dirty="0" smtClean="0"/>
          </a:p>
          <a:p>
            <a:pPr marL="342900" indent="-342900">
              <a:spcAft>
                <a:spcPct val="0"/>
              </a:spcAft>
              <a:buFontTx/>
              <a:buChar char="•"/>
            </a:pPr>
            <a:r>
              <a:rPr lang="ru-RU" altLang="en-US" dirty="0" smtClean="0"/>
              <a:t>Новое</a:t>
            </a:r>
            <a:r>
              <a:rPr lang="en-US" altLang="en-US" dirty="0" smtClean="0"/>
              <a:t> M3-TR4 UHF </a:t>
            </a:r>
            <a:r>
              <a:rPr lang="ru-RU" altLang="en-US" dirty="0" smtClean="0"/>
              <a:t>радио с</a:t>
            </a:r>
            <a:r>
              <a:rPr lang="ru-RU" altLang="en-US" dirty="0"/>
              <a:t> </a:t>
            </a:r>
            <a:r>
              <a:rPr lang="en-US" altLang="en-US" dirty="0" smtClean="0"/>
              <a:t>16FSK</a:t>
            </a:r>
          </a:p>
          <a:p>
            <a:pPr marL="914400" lvl="2" indent="-342900">
              <a:spcAft>
                <a:spcPct val="0"/>
              </a:spcAft>
              <a:buFontTx/>
              <a:buChar char="•"/>
            </a:pPr>
            <a:r>
              <a:rPr lang="ru-RU" altLang="en-US" dirty="0" smtClean="0"/>
              <a:t>До 12 км от 1</a:t>
            </a:r>
            <a:r>
              <a:rPr lang="en-US" altLang="en-US" dirty="0"/>
              <a:t>W</a:t>
            </a:r>
            <a:r>
              <a:rPr lang="en-US" altLang="en-US" dirty="0" smtClean="0"/>
              <a:t> </a:t>
            </a:r>
            <a:r>
              <a:rPr lang="ru-RU" altLang="en-US" dirty="0" smtClean="0"/>
              <a:t>базовой станции</a:t>
            </a:r>
            <a:endParaRPr lang="en-US" altLang="en-US" dirty="0" smtClean="0"/>
          </a:p>
          <a:p>
            <a:pPr>
              <a:spcAft>
                <a:spcPct val="0"/>
              </a:spcAft>
            </a:pPr>
            <a:endParaRPr lang="en-US" altLang="en-US" dirty="0" smtClean="0"/>
          </a:p>
        </p:txBody>
      </p:sp>
      <p:pic>
        <p:nvPicPr>
          <p:cNvPr id="922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8225" y="1600200"/>
            <a:ext cx="1744663" cy="3805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7364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2"/>
          <p:cNvSpPr>
            <a:spLocks noGrp="1"/>
          </p:cNvSpPr>
          <p:nvPr>
            <p:ph type="title"/>
          </p:nvPr>
        </p:nvSpPr>
        <p:spPr>
          <a:xfrm>
            <a:off x="727075" y="503238"/>
            <a:ext cx="8097838" cy="900112"/>
          </a:xfrm>
        </p:spPr>
        <p:txBody>
          <a:bodyPr/>
          <a:lstStyle/>
          <a:p>
            <a:r>
              <a:rPr lang="en-US" altLang="en-US" dirty="0" smtClean="0"/>
              <a:t>Leica </a:t>
            </a:r>
            <a:r>
              <a:rPr lang="en-US" altLang="en-US" dirty="0"/>
              <a:t>GS16</a:t>
            </a:r>
            <a:r>
              <a:rPr lang="en-US" altLang="en-US" dirty="0" smtClean="0"/>
              <a:t/>
            </a:r>
            <a:br>
              <a:rPr lang="en-US" altLang="en-US" dirty="0" smtClean="0"/>
            </a:br>
            <a:r>
              <a:rPr lang="en-US" altLang="en-US" dirty="0" err="1" smtClean="0">
                <a:solidFill>
                  <a:schemeClr val="tx1"/>
                </a:solidFill>
              </a:rPr>
              <a:t>GS16</a:t>
            </a:r>
            <a:r>
              <a:rPr lang="en-US" altLang="en-US" dirty="0" smtClean="0">
                <a:solidFill>
                  <a:schemeClr val="tx1"/>
                </a:solidFill>
              </a:rPr>
              <a:t> </a:t>
            </a:r>
            <a:r>
              <a:rPr lang="ru-RU" altLang="en-US" dirty="0" smtClean="0">
                <a:solidFill>
                  <a:schemeClr val="tx1"/>
                </a:solidFill>
              </a:rPr>
              <a:t>с технологией</a:t>
            </a:r>
            <a:r>
              <a:rPr lang="en-US" altLang="en-US" dirty="0" smtClean="0">
                <a:solidFill>
                  <a:schemeClr val="tx1"/>
                </a:solidFill>
              </a:rPr>
              <a:t> </a:t>
            </a:r>
            <a:r>
              <a:rPr lang="en-US" altLang="en-US" dirty="0" err="1" smtClean="0"/>
              <a:t>RTKplus</a:t>
            </a:r>
            <a:r>
              <a:rPr lang="en-US" altLang="en-US" dirty="0" smtClean="0"/>
              <a:t/>
            </a:r>
            <a:br>
              <a:rPr lang="en-US" altLang="en-US" dirty="0" smtClean="0"/>
            </a:br>
            <a:endParaRPr lang="en-US" altLang="en-US" dirty="0" smtClean="0"/>
          </a:p>
        </p:txBody>
      </p:sp>
      <p:sp>
        <p:nvSpPr>
          <p:cNvPr id="10243" name="Content Placeholder 3"/>
          <p:cNvSpPr>
            <a:spLocks noGrp="1"/>
          </p:cNvSpPr>
          <p:nvPr>
            <p:ph idx="1"/>
          </p:nvPr>
        </p:nvSpPr>
        <p:spPr>
          <a:xfrm>
            <a:off x="489424" y="1447800"/>
            <a:ext cx="6792912" cy="4749800"/>
          </a:xfrm>
        </p:spPr>
        <p:txBody>
          <a:bodyPr/>
          <a:lstStyle/>
          <a:p>
            <a:pPr marL="342900" indent="-342900">
              <a:spcAft>
                <a:spcPts val="475"/>
              </a:spcAft>
              <a:buFontTx/>
              <a:buChar char="•"/>
            </a:pPr>
            <a:r>
              <a:rPr lang="ru-RU" altLang="en-US" sz="1400" dirty="0" smtClean="0"/>
              <a:t>Самообучаемый</a:t>
            </a:r>
            <a:r>
              <a:rPr lang="en-US" altLang="en-US" sz="1400" dirty="0" smtClean="0"/>
              <a:t> </a:t>
            </a:r>
            <a:r>
              <a:rPr lang="ru-RU" altLang="en-US" sz="1400" dirty="0" smtClean="0"/>
              <a:t>приемник</a:t>
            </a:r>
            <a:r>
              <a:rPr lang="en-US" altLang="en-US" sz="1400" dirty="0" smtClean="0"/>
              <a:t> </a:t>
            </a:r>
            <a:r>
              <a:rPr lang="ru-RU" altLang="en-US" sz="1400" dirty="0" smtClean="0"/>
              <a:t>благодаря</a:t>
            </a:r>
            <a:r>
              <a:rPr lang="en-US" altLang="en-US" sz="1400" dirty="0" smtClean="0"/>
              <a:t> </a:t>
            </a:r>
            <a:r>
              <a:rPr lang="en-US" altLang="en-US" sz="1400" dirty="0" err="1" smtClean="0">
                <a:solidFill>
                  <a:srgbClr val="FF0000"/>
                </a:solidFill>
              </a:rPr>
              <a:t>RTKplus</a:t>
            </a:r>
            <a:endParaRPr lang="en-US" altLang="en-US" sz="1400" dirty="0" smtClean="0"/>
          </a:p>
          <a:p>
            <a:pPr marL="638175" lvl="1" indent="-342900">
              <a:spcAft>
                <a:spcPct val="0"/>
              </a:spcAft>
              <a:buFontTx/>
              <a:buChar char="•"/>
            </a:pPr>
            <a:r>
              <a:rPr lang="ru-RU" altLang="en-US" sz="1600" dirty="0" smtClean="0">
                <a:solidFill>
                  <a:srgbClr val="FF0000"/>
                </a:solidFill>
              </a:rPr>
              <a:t>Что такое </a:t>
            </a:r>
            <a:r>
              <a:rPr lang="en-US" altLang="en-US" sz="1600" dirty="0" err="1" smtClean="0">
                <a:solidFill>
                  <a:srgbClr val="FF0000"/>
                </a:solidFill>
              </a:rPr>
              <a:t>RTKplus</a:t>
            </a:r>
            <a:r>
              <a:rPr lang="en-US" altLang="en-US" sz="1600" dirty="0" smtClean="0">
                <a:solidFill>
                  <a:srgbClr val="FF0000"/>
                </a:solidFill>
              </a:rPr>
              <a:t>?</a:t>
            </a:r>
            <a:endParaRPr lang="en-US" altLang="en-US" sz="1600" dirty="0" smtClean="0"/>
          </a:p>
          <a:p>
            <a:pPr marL="920750" lvl="2" indent="-342900">
              <a:spcAft>
                <a:spcPct val="0"/>
              </a:spcAft>
              <a:buFontTx/>
              <a:buChar char="•"/>
            </a:pPr>
            <a:r>
              <a:rPr lang="en-US" altLang="en-US" sz="1400" dirty="0" smtClean="0"/>
              <a:t>“</a:t>
            </a:r>
            <a:r>
              <a:rPr lang="ru-RU" altLang="en-US" sz="1400" dirty="0" smtClean="0"/>
              <a:t>тоже что</a:t>
            </a:r>
            <a:r>
              <a:rPr lang="en-US" altLang="en-US" sz="1400" dirty="0" smtClean="0"/>
              <a:t> RTK</a:t>
            </a:r>
            <a:r>
              <a:rPr lang="ru-RU" altLang="en-US" sz="1400" dirty="0" smtClean="0"/>
              <a:t>,</a:t>
            </a:r>
            <a:r>
              <a:rPr lang="en-US" altLang="en-US" sz="1400" dirty="0" smtClean="0"/>
              <a:t> </a:t>
            </a:r>
            <a:r>
              <a:rPr lang="ru-RU" altLang="en-US" sz="1400" dirty="0" smtClean="0"/>
              <a:t>но лучше</a:t>
            </a:r>
            <a:r>
              <a:rPr lang="en-US" altLang="en-US" sz="1400" dirty="0" smtClean="0"/>
              <a:t>”</a:t>
            </a:r>
          </a:p>
          <a:p>
            <a:pPr marL="1206500" lvl="3" indent="-342900">
              <a:spcAft>
                <a:spcPct val="0"/>
              </a:spcAft>
              <a:buFontTx/>
              <a:buChar char="•"/>
            </a:pPr>
            <a:r>
              <a:rPr lang="ru-RU" altLang="en-US" sz="1400" dirty="0" smtClean="0"/>
              <a:t>Повышенная доступность </a:t>
            </a:r>
            <a:r>
              <a:rPr lang="en-US" altLang="en-US" sz="1400" dirty="0" smtClean="0"/>
              <a:t>RTK </a:t>
            </a:r>
            <a:r>
              <a:rPr lang="ru-RU" altLang="en-US" sz="1400" dirty="0" smtClean="0"/>
              <a:t>за </a:t>
            </a:r>
            <a:r>
              <a:rPr lang="ru-RU" altLang="en-US" sz="1400" dirty="0"/>
              <a:t>счет </a:t>
            </a:r>
            <a:r>
              <a:rPr lang="ru-RU" altLang="en-US" sz="1400" dirty="0" smtClean="0"/>
              <a:t>параллельного отслеживания большего числа сигналов и выбора лучших сигналов «на лету»</a:t>
            </a:r>
            <a:endParaRPr lang="en-US" altLang="en-US" sz="1400" dirty="0" smtClean="0"/>
          </a:p>
          <a:p>
            <a:pPr marL="1206500" lvl="3" indent="-342900">
              <a:spcAft>
                <a:spcPct val="0"/>
              </a:spcAft>
              <a:buFontTx/>
              <a:buChar char="•"/>
            </a:pPr>
            <a:r>
              <a:rPr lang="ru-RU" altLang="en-US" sz="1400" dirty="0" smtClean="0"/>
              <a:t>Более качественный трекинг за счет лучшей антенны и лучшего обработчика измерений </a:t>
            </a:r>
            <a:endParaRPr lang="en-US" altLang="en-US" sz="1400" dirty="0" smtClean="0"/>
          </a:p>
          <a:p>
            <a:pPr marL="1206500" lvl="3" indent="-342900">
              <a:spcAft>
                <a:spcPct val="0"/>
              </a:spcAft>
              <a:buFontTx/>
              <a:buChar char="•"/>
            </a:pPr>
            <a:r>
              <a:rPr lang="ru-RU" altLang="en-US" sz="1400" dirty="0" smtClean="0"/>
              <a:t>Оставайтесь всегда </a:t>
            </a:r>
            <a:r>
              <a:rPr lang="ru-RU" altLang="en-US" sz="1400" dirty="0" smtClean="0"/>
              <a:t>на связи</a:t>
            </a:r>
            <a:endParaRPr lang="en-US" altLang="en-US" sz="1400" dirty="0" smtClean="0"/>
          </a:p>
          <a:p>
            <a:pPr marL="1495425" lvl="4" indent="-342900">
              <a:spcAft>
                <a:spcPct val="0"/>
              </a:spcAft>
              <a:buFontTx/>
              <a:buChar char="•"/>
            </a:pPr>
            <a:r>
              <a:rPr lang="ru-RU" altLang="en-US" sz="1400" dirty="0"/>
              <a:t>С</a:t>
            </a:r>
            <a:r>
              <a:rPr lang="en-US" altLang="en-US" sz="1400" dirty="0" smtClean="0"/>
              <a:t> </a:t>
            </a:r>
            <a:r>
              <a:rPr lang="ru-RU" altLang="en-US" sz="1400" dirty="0" smtClean="0"/>
              <a:t>технологией </a:t>
            </a:r>
            <a:r>
              <a:rPr lang="en-US" altLang="en-US" sz="1400" dirty="0" err="1" smtClean="0"/>
              <a:t>SmartLink</a:t>
            </a:r>
            <a:r>
              <a:rPr lang="en-US" altLang="en-US" sz="1400" dirty="0" smtClean="0"/>
              <a:t> </a:t>
            </a:r>
            <a:r>
              <a:rPr lang="ru-RU" altLang="en-US" sz="1400" dirty="0" smtClean="0"/>
              <a:t>вы </a:t>
            </a:r>
            <a:r>
              <a:rPr lang="ru-RU" altLang="en-US" sz="1400" dirty="0" smtClean="0"/>
              <a:t>получаете</a:t>
            </a:r>
            <a:r>
              <a:rPr lang="en-US" altLang="en-US" sz="1400" dirty="0" smtClean="0"/>
              <a:t> cm </a:t>
            </a:r>
            <a:r>
              <a:rPr lang="ru-RU" altLang="en-US" sz="1400" dirty="0" smtClean="0"/>
              <a:t>уровень точности </a:t>
            </a:r>
            <a:r>
              <a:rPr lang="ru-RU" altLang="en-US" sz="1400" dirty="0" smtClean="0"/>
              <a:t>без </a:t>
            </a:r>
            <a:r>
              <a:rPr lang="ru-RU" altLang="en-US" sz="1400" dirty="0" smtClean="0"/>
              <a:t>использованием </a:t>
            </a:r>
            <a:r>
              <a:rPr lang="en-US" altLang="en-US" sz="1400" dirty="0" smtClean="0"/>
              <a:t>RTK</a:t>
            </a:r>
            <a:r>
              <a:rPr lang="ru-RU" altLang="en-US" sz="1400" dirty="0" smtClean="0"/>
              <a:t> поправок</a:t>
            </a:r>
            <a:endParaRPr lang="en-US" altLang="en-US" sz="1400" dirty="0" smtClean="0"/>
          </a:p>
          <a:p>
            <a:pPr marL="638175" lvl="1" indent="-342900">
              <a:spcAft>
                <a:spcPct val="0"/>
              </a:spcAft>
              <a:buFontTx/>
              <a:buChar char="•"/>
            </a:pPr>
            <a:r>
              <a:rPr lang="ru-RU" altLang="en-US" sz="1600" dirty="0" smtClean="0">
                <a:solidFill>
                  <a:schemeClr val="tx2"/>
                </a:solidFill>
              </a:rPr>
              <a:t>Почему самообучаемый</a:t>
            </a:r>
            <a:r>
              <a:rPr lang="en-US" altLang="en-US" sz="1600" dirty="0" smtClean="0">
                <a:solidFill>
                  <a:schemeClr val="tx2"/>
                </a:solidFill>
              </a:rPr>
              <a:t>?</a:t>
            </a:r>
          </a:p>
          <a:p>
            <a:pPr marL="920750" lvl="2" indent="-342900">
              <a:spcAft>
                <a:spcPct val="0"/>
              </a:spcAft>
              <a:buFontTx/>
              <a:buChar char="•"/>
            </a:pPr>
            <a:r>
              <a:rPr lang="ru-RU" altLang="en-US" sz="1400" dirty="0"/>
              <a:t>Лучшее позиционирование в изменяющихся условиях</a:t>
            </a:r>
            <a:endParaRPr lang="en-US" altLang="en-US" sz="1400" dirty="0"/>
          </a:p>
          <a:p>
            <a:pPr marL="920750" lvl="2" indent="-342900">
              <a:spcAft>
                <a:spcPct val="0"/>
              </a:spcAft>
              <a:buFontTx/>
              <a:buChar char="•"/>
            </a:pPr>
            <a:r>
              <a:rPr lang="ru-RU" altLang="en-US" sz="1400" dirty="0" smtClean="0"/>
              <a:t>Приемник автоматически </a:t>
            </a:r>
            <a:r>
              <a:rPr lang="ru-RU" altLang="en-US" sz="1400" dirty="0"/>
              <a:t>адаптируется к изменению окружающей среды и обеспечивает </a:t>
            </a:r>
            <a:r>
              <a:rPr lang="ru-RU" altLang="en-US" sz="1400" dirty="0" smtClean="0"/>
              <a:t>лучшее </a:t>
            </a:r>
            <a:r>
              <a:rPr lang="ru-RU" altLang="en-US" sz="1400" dirty="0" smtClean="0"/>
              <a:t>из возможных </a:t>
            </a:r>
            <a:r>
              <a:rPr lang="ru-RU" altLang="en-US" sz="1400" dirty="0" smtClean="0"/>
              <a:t>позиционирование</a:t>
            </a:r>
            <a:endParaRPr lang="en-US" altLang="en-US" sz="1400" dirty="0"/>
          </a:p>
          <a:p>
            <a:pPr marL="1206500" lvl="3" indent="-342900">
              <a:spcAft>
                <a:spcPct val="0"/>
              </a:spcAft>
              <a:buFontTx/>
              <a:buChar char="•"/>
            </a:pPr>
            <a:r>
              <a:rPr lang="ru-RU" altLang="en-US" sz="1400" dirty="0" smtClean="0"/>
              <a:t>При изменениях преград для сигналов</a:t>
            </a:r>
            <a:endParaRPr lang="en-US" altLang="en-US" sz="1400" dirty="0" smtClean="0"/>
          </a:p>
          <a:p>
            <a:pPr marL="1206500" lvl="3" indent="-342900">
              <a:spcAft>
                <a:spcPct val="0"/>
              </a:spcAft>
              <a:buFontTx/>
              <a:buChar char="•"/>
            </a:pPr>
            <a:r>
              <a:rPr lang="ru-RU" altLang="en-US" sz="1400" dirty="0" smtClean="0"/>
              <a:t>При изменениях в </a:t>
            </a:r>
            <a:r>
              <a:rPr lang="en-US" altLang="en-US" sz="1400" dirty="0" smtClean="0"/>
              <a:t>RTK</a:t>
            </a:r>
            <a:r>
              <a:rPr lang="ru-RU" altLang="en-US" sz="1400" dirty="0" smtClean="0"/>
              <a:t> связи</a:t>
            </a:r>
            <a:endParaRPr lang="en-US" altLang="en-US" sz="1400" dirty="0" smtClean="0"/>
          </a:p>
          <a:p>
            <a:pPr marL="1206500" lvl="3" indent="-342900">
              <a:spcAft>
                <a:spcPct val="0"/>
              </a:spcAft>
              <a:buFontTx/>
              <a:buChar char="•"/>
            </a:pPr>
            <a:r>
              <a:rPr lang="ru-RU" altLang="en-US" sz="1400" dirty="0" smtClean="0"/>
              <a:t>При изменении влияния </a:t>
            </a:r>
            <a:r>
              <a:rPr lang="ru-RU" altLang="en-US" sz="1400" dirty="0" err="1" smtClean="0"/>
              <a:t>многолучевости</a:t>
            </a:r>
            <a:endParaRPr lang="en-US" altLang="en-US" sz="1400" dirty="0" smtClean="0"/>
          </a:p>
          <a:p>
            <a:pPr marL="1495425" lvl="4" indent="-342900">
              <a:spcAft>
                <a:spcPct val="0"/>
              </a:spcAft>
              <a:buFontTx/>
              <a:buChar char="•"/>
            </a:pPr>
            <a:endParaRPr lang="en-US" altLang="en-US" dirty="0" smtClean="0"/>
          </a:p>
        </p:txBody>
      </p:sp>
      <p:pic>
        <p:nvPicPr>
          <p:cNvPr id="1024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9638" y="1981200"/>
            <a:ext cx="1884362" cy="411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2"/>
          <p:cNvSpPr>
            <a:spLocks noGrp="1"/>
          </p:cNvSpPr>
          <p:nvPr>
            <p:ph type="title"/>
          </p:nvPr>
        </p:nvSpPr>
        <p:spPr>
          <a:xfrm>
            <a:off x="727075" y="503238"/>
            <a:ext cx="8097838" cy="900112"/>
          </a:xfrm>
        </p:spPr>
        <p:txBody>
          <a:bodyPr/>
          <a:lstStyle/>
          <a:p>
            <a:r>
              <a:rPr lang="en-US" altLang="en-US" dirty="0" smtClean="0"/>
              <a:t/>
            </a:r>
            <a:br>
              <a:rPr lang="en-US" altLang="en-US" dirty="0" smtClean="0"/>
            </a:br>
            <a:endParaRPr lang="en-US" altLang="en-US" dirty="0" smtClean="0"/>
          </a:p>
        </p:txBody>
      </p:sp>
      <p:sp>
        <p:nvSpPr>
          <p:cNvPr id="9219" name="Content Placeholder 3"/>
          <p:cNvSpPr>
            <a:spLocks noGrp="1"/>
          </p:cNvSpPr>
          <p:nvPr>
            <p:ph idx="1"/>
          </p:nvPr>
        </p:nvSpPr>
        <p:spPr>
          <a:xfrm>
            <a:off x="381000" y="1752600"/>
            <a:ext cx="7007225" cy="4749800"/>
          </a:xfrm>
        </p:spPr>
        <p:txBody>
          <a:bodyPr/>
          <a:lstStyle/>
          <a:p>
            <a:pPr>
              <a:spcAft>
                <a:spcPct val="0"/>
              </a:spcAft>
            </a:pPr>
            <a:r>
              <a:rPr lang="ru-RU" altLang="en-US" b="0" dirty="0" smtClean="0"/>
              <a:t>Прием </a:t>
            </a:r>
            <a:r>
              <a:rPr lang="ru-RU" altLang="en-US" b="0" dirty="0" smtClean="0"/>
              <a:t>и </a:t>
            </a:r>
            <a:r>
              <a:rPr lang="ru-RU" altLang="en-US" b="0" dirty="0" smtClean="0"/>
              <a:t>передача</a:t>
            </a:r>
            <a:r>
              <a:rPr lang="en-US" altLang="en-US" b="0" dirty="0" smtClean="0"/>
              <a:t> </a:t>
            </a:r>
            <a:r>
              <a:rPr lang="ru-RU" altLang="en-US" b="0" dirty="0" smtClean="0"/>
              <a:t>поправок</a:t>
            </a:r>
          </a:p>
          <a:p>
            <a:pPr>
              <a:spcAft>
                <a:spcPct val="0"/>
              </a:spcAft>
            </a:pPr>
            <a:endParaRPr lang="ru-RU" altLang="en-US" dirty="0" smtClean="0"/>
          </a:p>
          <a:p>
            <a:pPr marL="342900" indent="-342900"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ru-RU" altLang="en-US" sz="2800" dirty="0" smtClean="0"/>
              <a:t>Встроенный </a:t>
            </a:r>
            <a:r>
              <a:rPr lang="en-US" altLang="en-US" sz="2800" dirty="0" smtClean="0"/>
              <a:t>GSM </a:t>
            </a:r>
            <a:endParaRPr lang="ru-RU" altLang="en-US" sz="2800" dirty="0" smtClean="0"/>
          </a:p>
          <a:p>
            <a:pPr>
              <a:spcAft>
                <a:spcPct val="0"/>
              </a:spcAft>
            </a:pPr>
            <a:endParaRPr lang="ru-RU" altLang="en-US" sz="2800" dirty="0"/>
          </a:p>
          <a:p>
            <a:pPr marL="342900" indent="-342900"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ru-RU" altLang="en-US" sz="2800" dirty="0" smtClean="0"/>
              <a:t>Встроенный </a:t>
            </a:r>
            <a:r>
              <a:rPr lang="en-US" altLang="en-US" sz="2800" dirty="0" smtClean="0"/>
              <a:t>GSM </a:t>
            </a:r>
            <a:r>
              <a:rPr lang="ru-RU" altLang="en-US" sz="2800" dirty="0" smtClean="0"/>
              <a:t>и </a:t>
            </a:r>
            <a:r>
              <a:rPr lang="ru-RU" altLang="en-US" sz="2800" dirty="0" smtClean="0"/>
              <a:t>радио</a:t>
            </a:r>
          </a:p>
          <a:p>
            <a:pPr marL="342900" indent="-342900"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ru-RU" altLang="en-US" sz="2800" dirty="0"/>
          </a:p>
          <a:p>
            <a:pPr marL="342900" indent="-342900"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ru-RU" altLang="en-US" sz="2800" dirty="0" smtClean="0"/>
              <a:t>Можно подключить внешний модем</a:t>
            </a:r>
            <a:endParaRPr lang="ru-RU" altLang="en-US" sz="2800" dirty="0" smtClean="0"/>
          </a:p>
          <a:p>
            <a:pPr>
              <a:spcAft>
                <a:spcPct val="0"/>
              </a:spcAft>
            </a:pPr>
            <a:endParaRPr lang="en-US" altLang="en-US" dirty="0" smtClean="0"/>
          </a:p>
        </p:txBody>
      </p:sp>
      <p:sp>
        <p:nvSpPr>
          <p:cNvPr id="5" name="Title 2"/>
          <p:cNvSpPr txBox="1">
            <a:spLocks/>
          </p:cNvSpPr>
          <p:nvPr/>
        </p:nvSpPr>
        <p:spPr bwMode="auto">
          <a:xfrm>
            <a:off x="609600" y="533400"/>
            <a:ext cx="8097838" cy="900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pitchFamily="34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pitchFamily="34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pitchFamily="34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pitchFamily="34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r>
              <a:rPr lang="en-US" altLang="en-US" kern="0" dirty="0" smtClean="0"/>
              <a:t>Leica GS16</a:t>
            </a:r>
            <a:br>
              <a:rPr lang="en-US" altLang="en-US" kern="0" dirty="0" smtClean="0"/>
            </a:br>
            <a:r>
              <a:rPr lang="ru-RU" altLang="en-US" b="0" dirty="0">
                <a:solidFill>
                  <a:schemeClr val="tx1"/>
                </a:solidFill>
              </a:rPr>
              <a:t>Варианты </a:t>
            </a:r>
            <a:r>
              <a:rPr lang="en-US" altLang="en-US" b="0" dirty="0">
                <a:solidFill>
                  <a:schemeClr val="tx1"/>
                </a:solidFill>
              </a:rPr>
              <a:t>RTK </a:t>
            </a:r>
            <a:r>
              <a:rPr lang="ru-RU" altLang="en-US" b="0" dirty="0">
                <a:solidFill>
                  <a:schemeClr val="tx1"/>
                </a:solidFill>
              </a:rPr>
              <a:t>модемов</a:t>
            </a:r>
            <a:r>
              <a:rPr lang="en-US" altLang="en-US" kern="0" dirty="0" smtClean="0"/>
              <a:t/>
            </a:r>
            <a:br>
              <a:rPr lang="en-US" altLang="en-US" kern="0" dirty="0" smtClean="0"/>
            </a:br>
            <a:endParaRPr lang="en-US" altLang="en-US" kern="0" dirty="0" smtClean="0"/>
          </a:p>
        </p:txBody>
      </p:sp>
      <p:pic>
        <p:nvPicPr>
          <p:cNvPr id="1026" name="Picture 2" descr="C:\Users\matu\Desktop\gnss4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1400" y="4343400"/>
            <a:ext cx="1538068" cy="16124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1219200"/>
            <a:ext cx="2101166" cy="2898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Content Placeholder 3"/>
          <p:cNvSpPr>
            <a:spLocks noGrp="1"/>
          </p:cNvSpPr>
          <p:nvPr>
            <p:ph idx="1"/>
          </p:nvPr>
        </p:nvSpPr>
        <p:spPr>
          <a:xfrm>
            <a:off x="2187575" y="1516063"/>
            <a:ext cx="2003425" cy="4749800"/>
          </a:xfrm>
        </p:spPr>
        <p:txBody>
          <a:bodyPr/>
          <a:lstStyle/>
          <a:p>
            <a:pPr marL="342900" indent="-342900">
              <a:spcAft>
                <a:spcPts val="475"/>
              </a:spcAft>
              <a:buFontTx/>
              <a:buChar char="•"/>
            </a:pPr>
            <a:endParaRPr lang="en-US" altLang="en-US" dirty="0" smtClean="0"/>
          </a:p>
          <a:p>
            <a:pPr marL="342900" indent="-342900">
              <a:spcAft>
                <a:spcPts val="475"/>
              </a:spcAft>
              <a:buFontTx/>
              <a:buChar char="•"/>
            </a:pPr>
            <a:r>
              <a:rPr lang="en-US" altLang="en-US" sz="1600" dirty="0" err="1" smtClean="0"/>
              <a:t>SmartWorx</a:t>
            </a:r>
            <a:r>
              <a:rPr lang="en-US" altLang="en-US" sz="1600" dirty="0" smtClean="0"/>
              <a:t> Viva</a:t>
            </a:r>
          </a:p>
          <a:p>
            <a:pPr marL="342900" indent="-342900">
              <a:spcAft>
                <a:spcPts val="475"/>
              </a:spcAft>
              <a:buFontTx/>
              <a:buChar char="•"/>
            </a:pPr>
            <a:r>
              <a:rPr lang="en-US" altLang="en-US" sz="1600" dirty="0" smtClean="0"/>
              <a:t>CS10&amp;CS15 </a:t>
            </a:r>
            <a:endParaRPr lang="ru-RU" altLang="en-US" sz="1600" dirty="0" smtClean="0"/>
          </a:p>
          <a:p>
            <a:pPr marL="342900" indent="-342900">
              <a:spcAft>
                <a:spcPts val="475"/>
              </a:spcAft>
              <a:buFontTx/>
              <a:buChar char="•"/>
            </a:pPr>
            <a:r>
              <a:rPr lang="ru-RU" altLang="en-US" sz="1600" dirty="0" smtClean="0"/>
              <a:t>Для использования в нормальных условиях</a:t>
            </a:r>
            <a:endParaRPr lang="en-US" altLang="en-US" sz="1600" dirty="0" smtClean="0"/>
          </a:p>
          <a:p>
            <a:pPr marL="342900" indent="-342900">
              <a:spcAft>
                <a:spcPts val="475"/>
              </a:spcAft>
              <a:buFontTx/>
              <a:buChar char="•"/>
            </a:pPr>
            <a:r>
              <a:rPr lang="ru-RU" altLang="en-US" sz="1600" dirty="0" smtClean="0"/>
              <a:t>120 каналов</a:t>
            </a:r>
          </a:p>
          <a:p>
            <a:pPr marL="342900" indent="-342900">
              <a:spcAft>
                <a:spcPts val="475"/>
              </a:spcAft>
              <a:buFontTx/>
              <a:buChar char="•"/>
            </a:pPr>
            <a:r>
              <a:rPr lang="ru-RU" altLang="en-US" sz="1600" dirty="0" smtClean="0"/>
              <a:t>«Старая </a:t>
            </a:r>
            <a:r>
              <a:rPr lang="en-US" altLang="en-US" sz="1600" dirty="0" smtClean="0"/>
              <a:t>GNSS </a:t>
            </a:r>
            <a:r>
              <a:rPr lang="ru-RU" altLang="en-US" sz="1600" dirty="0" smtClean="0"/>
              <a:t>плата»</a:t>
            </a:r>
            <a:endParaRPr lang="ru-RU" altLang="en-US" sz="1600" dirty="0" smtClean="0"/>
          </a:p>
          <a:p>
            <a:pPr marL="342900" indent="-342900">
              <a:spcAft>
                <a:spcPts val="475"/>
              </a:spcAft>
              <a:buFontTx/>
              <a:buChar char="•"/>
            </a:pPr>
            <a:endParaRPr lang="en-US" altLang="en-US" sz="1600" dirty="0" smtClean="0"/>
          </a:p>
          <a:p>
            <a:pPr marL="914400" lvl="2" indent="-342900">
              <a:spcAft>
                <a:spcPts val="475"/>
              </a:spcAft>
              <a:buFontTx/>
              <a:buChar char="•"/>
            </a:pPr>
            <a:endParaRPr lang="en-US" altLang="en-US" dirty="0" smtClean="0"/>
          </a:p>
          <a:p>
            <a:pPr marL="1489075" lvl="4" indent="-342900">
              <a:spcAft>
                <a:spcPts val="475"/>
              </a:spcAft>
              <a:buFontTx/>
              <a:buChar char="•"/>
            </a:pPr>
            <a:endParaRPr lang="en-US" altLang="en-US" dirty="0" smtClean="0"/>
          </a:p>
        </p:txBody>
      </p:sp>
      <p:pic>
        <p:nvPicPr>
          <p:cNvPr id="1843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598" y="1311275"/>
            <a:ext cx="1958975" cy="386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6" name="Title 2"/>
          <p:cNvSpPr>
            <a:spLocks noGrp="1"/>
          </p:cNvSpPr>
          <p:nvPr>
            <p:ph type="title"/>
          </p:nvPr>
        </p:nvSpPr>
        <p:spPr>
          <a:xfrm>
            <a:off x="727075" y="503238"/>
            <a:ext cx="8097838" cy="900112"/>
          </a:xfrm>
        </p:spPr>
        <p:txBody>
          <a:bodyPr/>
          <a:lstStyle/>
          <a:p>
            <a:pPr algn="ctr"/>
            <a:r>
              <a:rPr lang="en-US" altLang="en-US" dirty="0" smtClean="0"/>
              <a:t>Leica GS16 </a:t>
            </a:r>
            <a:r>
              <a:rPr lang="ru-RU" altLang="en-US" dirty="0" smtClean="0"/>
              <a:t>в сравнении с</a:t>
            </a:r>
            <a:r>
              <a:rPr lang="en-US" altLang="en-US" dirty="0" smtClean="0"/>
              <a:t> </a:t>
            </a:r>
            <a:r>
              <a:rPr lang="en-US" altLang="en-US" dirty="0" smtClean="0"/>
              <a:t>GS14</a:t>
            </a:r>
            <a:r>
              <a:rPr lang="en-US" altLang="en-US" dirty="0" smtClean="0"/>
              <a:t/>
            </a:r>
            <a:br>
              <a:rPr lang="en-US" altLang="en-US" dirty="0" smtClean="0"/>
            </a:br>
            <a:endParaRPr lang="en-US" altLang="en-US" dirty="0" smtClean="0"/>
          </a:p>
        </p:txBody>
      </p:sp>
      <p:pic>
        <p:nvPicPr>
          <p:cNvPr id="1843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4607" y="1189037"/>
            <a:ext cx="1884362" cy="411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Content Placeholder 3"/>
          <p:cNvSpPr txBox="1">
            <a:spLocks/>
          </p:cNvSpPr>
          <p:nvPr/>
        </p:nvSpPr>
        <p:spPr bwMode="auto">
          <a:xfrm>
            <a:off x="5127625" y="1543050"/>
            <a:ext cx="2003425" cy="4749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rIns="0"/>
          <a:lstStyle>
            <a:lvl1pPr algn="l" rtl="0" eaLnBrk="0" fontAlgn="base" hangingPunct="0">
              <a:spcBef>
                <a:spcPct val="20000"/>
              </a:spcBef>
              <a:spcAft>
                <a:spcPct val="60000"/>
              </a:spcAft>
              <a:defRPr sz="20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88925" indent="-287338" algn="l" rtl="0" eaLnBrk="0" fontAlgn="base" hangingPunct="0">
              <a:spcBef>
                <a:spcPct val="20000"/>
              </a:spcBef>
              <a:spcAft>
                <a:spcPct val="60000"/>
              </a:spcAft>
              <a:buClr>
                <a:schemeClr val="tx2"/>
              </a:buClr>
              <a:buSzPct val="100000"/>
              <a:buFont typeface="Wingdings" pitchFamily="2" charset="2"/>
              <a:buChar char="§"/>
              <a:defRPr sz="2000" b="1">
                <a:solidFill>
                  <a:schemeClr val="tx1"/>
                </a:solidFill>
                <a:latin typeface="+mn-lt"/>
              </a:defRPr>
            </a:lvl2pPr>
            <a:lvl3pPr marL="571500" indent="-280988" algn="l" rtl="0" eaLnBrk="0" fontAlgn="base" hangingPunct="0">
              <a:spcBef>
                <a:spcPct val="0"/>
              </a:spcBef>
              <a:spcAft>
                <a:spcPct val="60000"/>
              </a:spcAft>
              <a:buClr>
                <a:schemeClr val="tx2"/>
              </a:buClr>
              <a:buSzPct val="100000"/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3pPr>
            <a:lvl4pPr marL="857250" indent="-284163" algn="l" rtl="0" eaLnBrk="0" fontAlgn="base" hangingPunct="0">
              <a:spcBef>
                <a:spcPct val="0"/>
              </a:spcBef>
              <a:spcAft>
                <a:spcPct val="60000"/>
              </a:spcAft>
              <a:buClr>
                <a:schemeClr val="tx2"/>
              </a:buClr>
              <a:buSzPct val="100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4pPr>
            <a:lvl5pPr marL="1146175" indent="-287338" algn="l" rtl="0" eaLnBrk="0" fontAlgn="base" hangingPunct="0">
              <a:spcBef>
                <a:spcPct val="0"/>
              </a:spcBef>
              <a:spcAft>
                <a:spcPct val="60000"/>
              </a:spcAft>
              <a:buClr>
                <a:schemeClr val="tx2"/>
              </a:buClr>
              <a:buSzPct val="100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5pPr>
            <a:lvl6pPr marL="1603375" indent="-287338" algn="l" rtl="0" eaLnBrk="0" fontAlgn="base" hangingPunct="0">
              <a:spcBef>
                <a:spcPct val="0"/>
              </a:spcBef>
              <a:spcAft>
                <a:spcPct val="60000"/>
              </a:spcAft>
              <a:buClr>
                <a:schemeClr val="tx2"/>
              </a:buClr>
              <a:buSzPct val="100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6pPr>
            <a:lvl7pPr marL="2060575" indent="-287338" algn="l" rtl="0" eaLnBrk="0" fontAlgn="base" hangingPunct="0">
              <a:spcBef>
                <a:spcPct val="0"/>
              </a:spcBef>
              <a:spcAft>
                <a:spcPct val="60000"/>
              </a:spcAft>
              <a:buClr>
                <a:schemeClr val="tx2"/>
              </a:buClr>
              <a:buSzPct val="100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7pPr>
            <a:lvl8pPr marL="2517775" indent="-287338" algn="l" rtl="0" eaLnBrk="0" fontAlgn="base" hangingPunct="0">
              <a:spcBef>
                <a:spcPct val="0"/>
              </a:spcBef>
              <a:spcAft>
                <a:spcPct val="60000"/>
              </a:spcAft>
              <a:buClr>
                <a:schemeClr val="tx2"/>
              </a:buClr>
              <a:buSzPct val="100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8pPr>
            <a:lvl9pPr marL="2974975" indent="-287338" algn="l" rtl="0" eaLnBrk="0" fontAlgn="base" hangingPunct="0">
              <a:spcBef>
                <a:spcPct val="0"/>
              </a:spcBef>
              <a:spcAft>
                <a:spcPct val="60000"/>
              </a:spcAft>
              <a:buClr>
                <a:schemeClr val="tx2"/>
              </a:buClr>
              <a:buSzPct val="100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pPr marL="342900" indent="-342900">
              <a:spcAft>
                <a:spcPts val="475"/>
              </a:spcAft>
              <a:buFontTx/>
              <a:buChar char="•"/>
              <a:defRPr/>
            </a:pPr>
            <a:endParaRPr lang="en-US" altLang="en-US" kern="0" dirty="0" smtClean="0"/>
          </a:p>
          <a:p>
            <a:pPr marL="342900" indent="-342900">
              <a:spcAft>
                <a:spcPts val="475"/>
              </a:spcAft>
              <a:buFontTx/>
              <a:buChar char="•"/>
              <a:defRPr/>
            </a:pPr>
            <a:r>
              <a:rPr lang="en-US" altLang="en-US" sz="1600" kern="0" dirty="0" smtClean="0"/>
              <a:t>Captivate</a:t>
            </a:r>
          </a:p>
          <a:p>
            <a:pPr marL="342900" indent="-342900">
              <a:spcAft>
                <a:spcPts val="475"/>
              </a:spcAft>
              <a:buFontTx/>
              <a:buChar char="•"/>
              <a:defRPr/>
            </a:pPr>
            <a:r>
              <a:rPr lang="en-US" altLang="en-US" sz="1600" kern="0" dirty="0" smtClean="0"/>
              <a:t>CS20 </a:t>
            </a:r>
            <a:r>
              <a:rPr lang="ru-RU" altLang="en-US" sz="1600" kern="0" dirty="0"/>
              <a:t>и</a:t>
            </a:r>
            <a:r>
              <a:rPr lang="en-US" altLang="en-US" sz="1600" kern="0" dirty="0" smtClean="0"/>
              <a:t> CS35</a:t>
            </a:r>
          </a:p>
          <a:p>
            <a:pPr marL="342900" indent="-342900">
              <a:spcAft>
                <a:spcPts val="475"/>
              </a:spcAft>
              <a:buFontTx/>
              <a:buChar char="•"/>
              <a:defRPr/>
            </a:pPr>
            <a:r>
              <a:rPr lang="ru-RU" altLang="en-US" sz="1600" kern="0" dirty="0" smtClean="0"/>
              <a:t>Для использования в сложных условиях</a:t>
            </a:r>
          </a:p>
          <a:p>
            <a:pPr marL="342900" indent="-342900">
              <a:spcAft>
                <a:spcPts val="475"/>
              </a:spcAft>
              <a:buFontTx/>
              <a:buChar char="•"/>
              <a:defRPr/>
            </a:pPr>
            <a:r>
              <a:rPr lang="ru-RU" altLang="en-US" sz="1600" kern="0" dirty="0" smtClean="0"/>
              <a:t>555 каналов</a:t>
            </a:r>
          </a:p>
          <a:p>
            <a:pPr marL="342900" indent="-342900">
              <a:spcAft>
                <a:spcPts val="475"/>
              </a:spcAft>
              <a:buFontTx/>
              <a:buChar char="•"/>
              <a:defRPr/>
            </a:pPr>
            <a:r>
              <a:rPr lang="ru-RU" altLang="en-US" sz="1600" kern="0" dirty="0" smtClean="0"/>
              <a:t>Новая </a:t>
            </a:r>
            <a:r>
              <a:rPr lang="en-US" altLang="en-US" sz="1600" kern="0" dirty="0" smtClean="0"/>
              <a:t>GNSS </a:t>
            </a:r>
            <a:r>
              <a:rPr lang="ru-RU" altLang="en-US" sz="1600" kern="0" dirty="0" smtClean="0"/>
              <a:t>плата</a:t>
            </a:r>
            <a:endParaRPr lang="en-US" altLang="en-US" sz="1600" kern="0" dirty="0" smtClean="0"/>
          </a:p>
          <a:p>
            <a:pPr marL="342900" indent="-342900">
              <a:spcAft>
                <a:spcPts val="475"/>
              </a:spcAft>
              <a:buFontTx/>
              <a:buChar char="•"/>
              <a:defRPr/>
            </a:pPr>
            <a:endParaRPr lang="en-US" altLang="en-US" sz="1600" kern="0" dirty="0" smtClean="0"/>
          </a:p>
          <a:p>
            <a:pPr marL="914400" lvl="2" indent="-342900">
              <a:spcAft>
                <a:spcPts val="475"/>
              </a:spcAft>
              <a:buFontTx/>
              <a:buChar char="•"/>
              <a:defRPr/>
            </a:pPr>
            <a:endParaRPr lang="en-US" altLang="en-US" sz="1800" kern="0" dirty="0" smtClean="0"/>
          </a:p>
          <a:p>
            <a:pPr marL="1489075" lvl="4" indent="-342900">
              <a:spcAft>
                <a:spcPts val="475"/>
              </a:spcAft>
              <a:buFontTx/>
              <a:buChar char="•"/>
              <a:defRPr/>
            </a:pPr>
            <a:endParaRPr lang="en-US" altLang="en-US" kern="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3"/>
          <p:cNvSpPr>
            <a:spLocks/>
          </p:cNvSpPr>
          <p:nvPr/>
        </p:nvSpPr>
        <p:spPr bwMode="auto">
          <a:xfrm>
            <a:off x="0" y="0"/>
            <a:ext cx="9140825" cy="215900"/>
          </a:xfrm>
          <a:prstGeom prst="rect">
            <a:avLst/>
          </a:prstGeom>
          <a:solidFill>
            <a:srgbClr val="D9D9D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endParaRPr lang="de-CH" altLang="de-DE"/>
          </a:p>
        </p:txBody>
      </p:sp>
      <p:sp>
        <p:nvSpPr>
          <p:cNvPr id="11267" name="Rectangle 4"/>
          <p:cNvSpPr>
            <a:spLocks/>
          </p:cNvSpPr>
          <p:nvPr/>
        </p:nvSpPr>
        <p:spPr bwMode="auto">
          <a:xfrm>
            <a:off x="5367338" y="0"/>
            <a:ext cx="3778250" cy="215900"/>
          </a:xfrm>
          <a:prstGeom prst="rect">
            <a:avLst/>
          </a:prstGeom>
          <a:solidFill>
            <a:srgbClr val="EE00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endParaRPr lang="de-CH" altLang="de-DE"/>
          </a:p>
        </p:txBody>
      </p:sp>
      <p:sp>
        <p:nvSpPr>
          <p:cNvPr id="11268" name="Rectangle 6"/>
          <p:cNvSpPr>
            <a:spLocks/>
          </p:cNvSpPr>
          <p:nvPr/>
        </p:nvSpPr>
        <p:spPr bwMode="auto">
          <a:xfrm>
            <a:off x="0" y="0"/>
            <a:ext cx="9140825" cy="215900"/>
          </a:xfrm>
          <a:prstGeom prst="rect">
            <a:avLst/>
          </a:prstGeom>
          <a:solidFill>
            <a:srgbClr val="D9D9D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endParaRPr lang="de-CH" altLang="de-DE"/>
          </a:p>
        </p:txBody>
      </p:sp>
      <p:sp>
        <p:nvSpPr>
          <p:cNvPr id="11269" name="Rectangle 7"/>
          <p:cNvSpPr>
            <a:spLocks/>
          </p:cNvSpPr>
          <p:nvPr/>
        </p:nvSpPr>
        <p:spPr bwMode="auto">
          <a:xfrm>
            <a:off x="5367338" y="0"/>
            <a:ext cx="3778250" cy="215900"/>
          </a:xfrm>
          <a:prstGeom prst="rect">
            <a:avLst/>
          </a:prstGeom>
          <a:solidFill>
            <a:srgbClr val="EE00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endParaRPr lang="de-CH" altLang="de-DE"/>
          </a:p>
        </p:txBody>
      </p:sp>
      <p:sp>
        <p:nvSpPr>
          <p:cNvPr id="11270" name="Rectangle 10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de-DE" dirty="0" smtClean="0"/>
              <a:t>Leica GS16</a:t>
            </a:r>
            <a:br>
              <a:rPr lang="en-GB" altLang="de-DE" dirty="0" smtClean="0"/>
            </a:br>
            <a:r>
              <a:rPr lang="ru-RU" altLang="de-DE" dirty="0" smtClean="0">
                <a:solidFill>
                  <a:srgbClr val="676767"/>
                </a:solidFill>
              </a:rPr>
              <a:t>Фишка</a:t>
            </a:r>
            <a:r>
              <a:rPr lang="en-GB" altLang="de-DE" dirty="0" smtClean="0">
                <a:solidFill>
                  <a:srgbClr val="676767"/>
                </a:solidFill>
              </a:rPr>
              <a:t> / </a:t>
            </a:r>
            <a:r>
              <a:rPr lang="ru-RU" altLang="de-DE" dirty="0" smtClean="0">
                <a:solidFill>
                  <a:srgbClr val="676767"/>
                </a:solidFill>
              </a:rPr>
              <a:t>Преимущество</a:t>
            </a:r>
            <a:r>
              <a:rPr lang="en-GB" altLang="de-DE" dirty="0" smtClean="0">
                <a:solidFill>
                  <a:srgbClr val="676767"/>
                </a:solidFill>
              </a:rPr>
              <a:t> / </a:t>
            </a:r>
            <a:r>
              <a:rPr lang="ru-RU" altLang="de-DE" dirty="0" smtClean="0">
                <a:solidFill>
                  <a:srgbClr val="676767"/>
                </a:solidFill>
              </a:rPr>
              <a:t>Ценность</a:t>
            </a:r>
            <a:endParaRPr lang="en-GB" altLang="de-DE" dirty="0" smtClean="0">
              <a:solidFill>
                <a:srgbClr val="676767"/>
              </a:solidFill>
            </a:endParaRPr>
          </a:p>
        </p:txBody>
      </p:sp>
      <p:graphicFrame>
        <p:nvGraphicFramePr>
          <p:cNvPr id="44044" name="Group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9650797"/>
              </p:ext>
            </p:extLst>
          </p:nvPr>
        </p:nvGraphicFramePr>
        <p:xfrm>
          <a:off x="228600" y="2438400"/>
          <a:ext cx="8713788" cy="3636173"/>
        </p:xfrm>
        <a:graphic>
          <a:graphicData uri="http://schemas.openxmlformats.org/drawingml/2006/table">
            <a:tbl>
              <a:tblPr/>
              <a:tblGrid>
                <a:gridCol w="3116263"/>
                <a:gridCol w="3109912"/>
                <a:gridCol w="2487613"/>
              </a:tblGrid>
              <a:tr h="285404">
                <a:tc>
                  <a:txBody>
                    <a:bodyPr/>
                    <a:lstStyle>
                      <a:lvl1pPr>
                        <a:spcBef>
                          <a:spcPts val="1800"/>
                        </a:spcBef>
                        <a:defRPr sz="1400">
                          <a:solidFill>
                            <a:srgbClr val="595959"/>
                          </a:solidFill>
                          <a:latin typeface="Arial Bold" charset="0"/>
                          <a:sym typeface="Arial Bold" charset="0"/>
                        </a:defRPr>
                      </a:lvl1pPr>
                      <a:lvl2pPr marL="742950" indent="-285750">
                        <a:spcBef>
                          <a:spcPts val="1600"/>
                        </a:spcBef>
                        <a:buClr>
                          <a:srgbClr val="EE0033"/>
                        </a:buClr>
                        <a:buSzPct val="100000"/>
                        <a:buFont typeface="Wingdings" pitchFamily="2" charset="2"/>
                        <a:defRPr sz="1200">
                          <a:solidFill>
                            <a:srgbClr val="595959"/>
                          </a:solidFill>
                          <a:latin typeface="Arial" charset="0"/>
                          <a:sym typeface="Arial" charset="0"/>
                        </a:defRPr>
                      </a:lvl2pPr>
                      <a:lvl3pPr marL="1143000" indent="-228600">
                        <a:spcBef>
                          <a:spcPts val="1600"/>
                        </a:spcBef>
                        <a:buClr>
                          <a:srgbClr val="EE0033"/>
                        </a:buClr>
                        <a:buSzPct val="100000"/>
                        <a:buFont typeface="Wingdings" pitchFamily="2" charset="2"/>
                        <a:defRPr sz="1200">
                          <a:solidFill>
                            <a:srgbClr val="595959"/>
                          </a:solidFill>
                          <a:latin typeface="Arial" charset="0"/>
                          <a:sym typeface="Arial" charset="0"/>
                        </a:defRPr>
                      </a:lvl3pPr>
                      <a:lvl4pPr marL="1600200" indent="-228600">
                        <a:spcBef>
                          <a:spcPts val="1600"/>
                        </a:spcBef>
                        <a:buClr>
                          <a:srgbClr val="EE0033"/>
                        </a:buClr>
                        <a:buSzPct val="100000"/>
                        <a:buFont typeface="Wingdings" pitchFamily="2" charset="2"/>
                        <a:defRPr sz="1200">
                          <a:solidFill>
                            <a:srgbClr val="595959"/>
                          </a:solidFill>
                          <a:latin typeface="Arial" charset="0"/>
                          <a:sym typeface="Arial" charset="0"/>
                        </a:defRPr>
                      </a:lvl4pPr>
                      <a:lvl5pPr marL="2057400" indent="-228600">
                        <a:spcBef>
                          <a:spcPts val="1600"/>
                        </a:spcBef>
                        <a:buClr>
                          <a:srgbClr val="EE0033"/>
                        </a:buClr>
                        <a:buSzPct val="100000"/>
                        <a:buFont typeface="Wingdings" pitchFamily="2" charset="2"/>
                        <a:defRPr sz="1200">
                          <a:solidFill>
                            <a:srgbClr val="595959"/>
                          </a:solidFill>
                          <a:latin typeface="Arial" charset="0"/>
                          <a:sym typeface="Arial" charset="0"/>
                        </a:defRPr>
                      </a:lvl5pPr>
                      <a:lvl6pPr marL="2514600" indent="-228600" fontAlgn="base">
                        <a:spcBef>
                          <a:spcPts val="1600"/>
                        </a:spcBef>
                        <a:spcAft>
                          <a:spcPct val="0"/>
                        </a:spcAft>
                        <a:buClr>
                          <a:srgbClr val="EE0033"/>
                        </a:buClr>
                        <a:buSzPct val="100000"/>
                        <a:buFont typeface="Wingdings" pitchFamily="2" charset="2"/>
                        <a:defRPr sz="1200">
                          <a:solidFill>
                            <a:srgbClr val="595959"/>
                          </a:solidFill>
                          <a:latin typeface="Arial" charset="0"/>
                          <a:sym typeface="Arial" charset="0"/>
                        </a:defRPr>
                      </a:lvl6pPr>
                      <a:lvl7pPr marL="2971800" indent="-228600" fontAlgn="base">
                        <a:spcBef>
                          <a:spcPts val="1600"/>
                        </a:spcBef>
                        <a:spcAft>
                          <a:spcPct val="0"/>
                        </a:spcAft>
                        <a:buClr>
                          <a:srgbClr val="EE0033"/>
                        </a:buClr>
                        <a:buSzPct val="100000"/>
                        <a:buFont typeface="Wingdings" pitchFamily="2" charset="2"/>
                        <a:defRPr sz="1200">
                          <a:solidFill>
                            <a:srgbClr val="595959"/>
                          </a:solidFill>
                          <a:latin typeface="Arial" charset="0"/>
                          <a:sym typeface="Arial" charset="0"/>
                        </a:defRPr>
                      </a:lvl7pPr>
                      <a:lvl8pPr marL="3429000" indent="-228600" fontAlgn="base">
                        <a:spcBef>
                          <a:spcPts val="1600"/>
                        </a:spcBef>
                        <a:spcAft>
                          <a:spcPct val="0"/>
                        </a:spcAft>
                        <a:buClr>
                          <a:srgbClr val="EE0033"/>
                        </a:buClr>
                        <a:buSzPct val="100000"/>
                        <a:buFont typeface="Wingdings" pitchFamily="2" charset="2"/>
                        <a:defRPr sz="1200">
                          <a:solidFill>
                            <a:srgbClr val="595959"/>
                          </a:solidFill>
                          <a:latin typeface="Arial" charset="0"/>
                          <a:sym typeface="Arial" charset="0"/>
                        </a:defRPr>
                      </a:lvl8pPr>
                      <a:lvl9pPr marL="3886200" indent="-228600" fontAlgn="base">
                        <a:spcBef>
                          <a:spcPts val="1600"/>
                        </a:spcBef>
                        <a:spcAft>
                          <a:spcPct val="0"/>
                        </a:spcAft>
                        <a:buClr>
                          <a:srgbClr val="EE0033"/>
                        </a:buClr>
                        <a:buSzPct val="100000"/>
                        <a:buFont typeface="Wingdings" pitchFamily="2" charset="2"/>
                        <a:defRPr sz="1200">
                          <a:solidFill>
                            <a:srgbClr val="595959"/>
                          </a:solidFill>
                          <a:latin typeface="Arial" charset="0"/>
                          <a:sym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de-DE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sym typeface="Arial" charset="0"/>
                        </a:rPr>
                        <a:t>Фишка</a:t>
                      </a:r>
                      <a:endParaRPr kumimoji="0" lang="de-DE" altLang="de-DE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  <a:sym typeface="Arial" charset="0"/>
                      </a:endParaRPr>
                    </a:p>
                  </a:txBody>
                  <a:tcPr marL="36000" marR="36000" marT="36006" marB="36006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0ED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800"/>
                        </a:spcBef>
                        <a:defRPr sz="1400">
                          <a:solidFill>
                            <a:srgbClr val="595959"/>
                          </a:solidFill>
                          <a:latin typeface="Arial Bold" charset="0"/>
                          <a:sym typeface="Arial Bold" charset="0"/>
                        </a:defRPr>
                      </a:lvl1pPr>
                      <a:lvl2pPr marL="742950" indent="-285750">
                        <a:spcBef>
                          <a:spcPts val="1600"/>
                        </a:spcBef>
                        <a:buClr>
                          <a:srgbClr val="EE0033"/>
                        </a:buClr>
                        <a:buSzPct val="100000"/>
                        <a:buFont typeface="Wingdings" pitchFamily="2" charset="2"/>
                        <a:defRPr sz="1200">
                          <a:solidFill>
                            <a:srgbClr val="595959"/>
                          </a:solidFill>
                          <a:latin typeface="Arial" charset="0"/>
                          <a:sym typeface="Arial" charset="0"/>
                        </a:defRPr>
                      </a:lvl2pPr>
                      <a:lvl3pPr marL="1143000" indent="-228600">
                        <a:spcBef>
                          <a:spcPts val="1600"/>
                        </a:spcBef>
                        <a:buClr>
                          <a:srgbClr val="EE0033"/>
                        </a:buClr>
                        <a:buSzPct val="100000"/>
                        <a:buFont typeface="Wingdings" pitchFamily="2" charset="2"/>
                        <a:defRPr sz="1200">
                          <a:solidFill>
                            <a:srgbClr val="595959"/>
                          </a:solidFill>
                          <a:latin typeface="Arial" charset="0"/>
                          <a:sym typeface="Arial" charset="0"/>
                        </a:defRPr>
                      </a:lvl3pPr>
                      <a:lvl4pPr marL="1600200" indent="-228600">
                        <a:spcBef>
                          <a:spcPts val="1600"/>
                        </a:spcBef>
                        <a:buClr>
                          <a:srgbClr val="EE0033"/>
                        </a:buClr>
                        <a:buSzPct val="100000"/>
                        <a:buFont typeface="Wingdings" pitchFamily="2" charset="2"/>
                        <a:defRPr sz="1200">
                          <a:solidFill>
                            <a:srgbClr val="595959"/>
                          </a:solidFill>
                          <a:latin typeface="Arial" charset="0"/>
                          <a:sym typeface="Arial" charset="0"/>
                        </a:defRPr>
                      </a:lvl4pPr>
                      <a:lvl5pPr marL="2057400" indent="-228600">
                        <a:spcBef>
                          <a:spcPts val="1600"/>
                        </a:spcBef>
                        <a:buClr>
                          <a:srgbClr val="EE0033"/>
                        </a:buClr>
                        <a:buSzPct val="100000"/>
                        <a:buFont typeface="Wingdings" pitchFamily="2" charset="2"/>
                        <a:defRPr sz="1200">
                          <a:solidFill>
                            <a:srgbClr val="595959"/>
                          </a:solidFill>
                          <a:latin typeface="Arial" charset="0"/>
                          <a:sym typeface="Arial" charset="0"/>
                        </a:defRPr>
                      </a:lvl5pPr>
                      <a:lvl6pPr marL="2514600" indent="-228600" fontAlgn="base">
                        <a:spcBef>
                          <a:spcPts val="1600"/>
                        </a:spcBef>
                        <a:spcAft>
                          <a:spcPct val="0"/>
                        </a:spcAft>
                        <a:buClr>
                          <a:srgbClr val="EE0033"/>
                        </a:buClr>
                        <a:buSzPct val="100000"/>
                        <a:buFont typeface="Wingdings" pitchFamily="2" charset="2"/>
                        <a:defRPr sz="1200">
                          <a:solidFill>
                            <a:srgbClr val="595959"/>
                          </a:solidFill>
                          <a:latin typeface="Arial" charset="0"/>
                          <a:sym typeface="Arial" charset="0"/>
                        </a:defRPr>
                      </a:lvl6pPr>
                      <a:lvl7pPr marL="2971800" indent="-228600" fontAlgn="base">
                        <a:spcBef>
                          <a:spcPts val="1600"/>
                        </a:spcBef>
                        <a:spcAft>
                          <a:spcPct val="0"/>
                        </a:spcAft>
                        <a:buClr>
                          <a:srgbClr val="EE0033"/>
                        </a:buClr>
                        <a:buSzPct val="100000"/>
                        <a:buFont typeface="Wingdings" pitchFamily="2" charset="2"/>
                        <a:defRPr sz="1200">
                          <a:solidFill>
                            <a:srgbClr val="595959"/>
                          </a:solidFill>
                          <a:latin typeface="Arial" charset="0"/>
                          <a:sym typeface="Arial" charset="0"/>
                        </a:defRPr>
                      </a:lvl7pPr>
                      <a:lvl8pPr marL="3429000" indent="-228600" fontAlgn="base">
                        <a:spcBef>
                          <a:spcPts val="1600"/>
                        </a:spcBef>
                        <a:spcAft>
                          <a:spcPct val="0"/>
                        </a:spcAft>
                        <a:buClr>
                          <a:srgbClr val="EE0033"/>
                        </a:buClr>
                        <a:buSzPct val="100000"/>
                        <a:buFont typeface="Wingdings" pitchFamily="2" charset="2"/>
                        <a:defRPr sz="1200">
                          <a:solidFill>
                            <a:srgbClr val="595959"/>
                          </a:solidFill>
                          <a:latin typeface="Arial" charset="0"/>
                          <a:sym typeface="Arial" charset="0"/>
                        </a:defRPr>
                      </a:lvl8pPr>
                      <a:lvl9pPr marL="3886200" indent="-228600" fontAlgn="base">
                        <a:spcBef>
                          <a:spcPts val="1600"/>
                        </a:spcBef>
                        <a:spcAft>
                          <a:spcPct val="0"/>
                        </a:spcAft>
                        <a:buClr>
                          <a:srgbClr val="EE0033"/>
                        </a:buClr>
                        <a:buSzPct val="100000"/>
                        <a:buFont typeface="Wingdings" pitchFamily="2" charset="2"/>
                        <a:defRPr sz="1200">
                          <a:solidFill>
                            <a:srgbClr val="595959"/>
                          </a:solidFill>
                          <a:latin typeface="Arial" charset="0"/>
                          <a:sym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de-DE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sym typeface="Arial" charset="0"/>
                        </a:rPr>
                        <a:t>Преимущество</a:t>
                      </a:r>
                      <a:endParaRPr kumimoji="0" lang="de-DE" altLang="de-DE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  <a:sym typeface="Arial" charset="0"/>
                      </a:endParaRPr>
                    </a:p>
                  </a:txBody>
                  <a:tcPr marL="36000" marR="36000" marT="36006" marB="36006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0ED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800"/>
                        </a:spcBef>
                        <a:defRPr sz="1400">
                          <a:solidFill>
                            <a:srgbClr val="595959"/>
                          </a:solidFill>
                          <a:latin typeface="Arial Bold" charset="0"/>
                          <a:sym typeface="Arial Bold" charset="0"/>
                        </a:defRPr>
                      </a:lvl1pPr>
                      <a:lvl2pPr marL="742950" indent="-285750">
                        <a:spcBef>
                          <a:spcPts val="1600"/>
                        </a:spcBef>
                        <a:buClr>
                          <a:srgbClr val="EE0033"/>
                        </a:buClr>
                        <a:buSzPct val="100000"/>
                        <a:buFont typeface="Wingdings" pitchFamily="2" charset="2"/>
                        <a:defRPr sz="1200">
                          <a:solidFill>
                            <a:srgbClr val="595959"/>
                          </a:solidFill>
                          <a:latin typeface="Arial" charset="0"/>
                          <a:sym typeface="Arial" charset="0"/>
                        </a:defRPr>
                      </a:lvl2pPr>
                      <a:lvl3pPr marL="1143000" indent="-228600">
                        <a:spcBef>
                          <a:spcPts val="1600"/>
                        </a:spcBef>
                        <a:buClr>
                          <a:srgbClr val="EE0033"/>
                        </a:buClr>
                        <a:buSzPct val="100000"/>
                        <a:buFont typeface="Wingdings" pitchFamily="2" charset="2"/>
                        <a:defRPr sz="1200">
                          <a:solidFill>
                            <a:srgbClr val="595959"/>
                          </a:solidFill>
                          <a:latin typeface="Arial" charset="0"/>
                          <a:sym typeface="Arial" charset="0"/>
                        </a:defRPr>
                      </a:lvl3pPr>
                      <a:lvl4pPr marL="1600200" indent="-228600">
                        <a:spcBef>
                          <a:spcPts val="1600"/>
                        </a:spcBef>
                        <a:buClr>
                          <a:srgbClr val="EE0033"/>
                        </a:buClr>
                        <a:buSzPct val="100000"/>
                        <a:buFont typeface="Wingdings" pitchFamily="2" charset="2"/>
                        <a:defRPr sz="1200">
                          <a:solidFill>
                            <a:srgbClr val="595959"/>
                          </a:solidFill>
                          <a:latin typeface="Arial" charset="0"/>
                          <a:sym typeface="Arial" charset="0"/>
                        </a:defRPr>
                      </a:lvl4pPr>
                      <a:lvl5pPr marL="2057400" indent="-228600">
                        <a:spcBef>
                          <a:spcPts val="1600"/>
                        </a:spcBef>
                        <a:buClr>
                          <a:srgbClr val="EE0033"/>
                        </a:buClr>
                        <a:buSzPct val="100000"/>
                        <a:buFont typeface="Wingdings" pitchFamily="2" charset="2"/>
                        <a:defRPr sz="1200">
                          <a:solidFill>
                            <a:srgbClr val="595959"/>
                          </a:solidFill>
                          <a:latin typeface="Arial" charset="0"/>
                          <a:sym typeface="Arial" charset="0"/>
                        </a:defRPr>
                      </a:lvl5pPr>
                      <a:lvl6pPr marL="2514600" indent="-228600" fontAlgn="base">
                        <a:spcBef>
                          <a:spcPts val="1600"/>
                        </a:spcBef>
                        <a:spcAft>
                          <a:spcPct val="0"/>
                        </a:spcAft>
                        <a:buClr>
                          <a:srgbClr val="EE0033"/>
                        </a:buClr>
                        <a:buSzPct val="100000"/>
                        <a:buFont typeface="Wingdings" pitchFamily="2" charset="2"/>
                        <a:defRPr sz="1200">
                          <a:solidFill>
                            <a:srgbClr val="595959"/>
                          </a:solidFill>
                          <a:latin typeface="Arial" charset="0"/>
                          <a:sym typeface="Arial" charset="0"/>
                        </a:defRPr>
                      </a:lvl6pPr>
                      <a:lvl7pPr marL="2971800" indent="-228600" fontAlgn="base">
                        <a:spcBef>
                          <a:spcPts val="1600"/>
                        </a:spcBef>
                        <a:spcAft>
                          <a:spcPct val="0"/>
                        </a:spcAft>
                        <a:buClr>
                          <a:srgbClr val="EE0033"/>
                        </a:buClr>
                        <a:buSzPct val="100000"/>
                        <a:buFont typeface="Wingdings" pitchFamily="2" charset="2"/>
                        <a:defRPr sz="1200">
                          <a:solidFill>
                            <a:srgbClr val="595959"/>
                          </a:solidFill>
                          <a:latin typeface="Arial" charset="0"/>
                          <a:sym typeface="Arial" charset="0"/>
                        </a:defRPr>
                      </a:lvl7pPr>
                      <a:lvl8pPr marL="3429000" indent="-228600" fontAlgn="base">
                        <a:spcBef>
                          <a:spcPts val="1600"/>
                        </a:spcBef>
                        <a:spcAft>
                          <a:spcPct val="0"/>
                        </a:spcAft>
                        <a:buClr>
                          <a:srgbClr val="EE0033"/>
                        </a:buClr>
                        <a:buSzPct val="100000"/>
                        <a:buFont typeface="Wingdings" pitchFamily="2" charset="2"/>
                        <a:defRPr sz="1200">
                          <a:solidFill>
                            <a:srgbClr val="595959"/>
                          </a:solidFill>
                          <a:latin typeface="Arial" charset="0"/>
                          <a:sym typeface="Arial" charset="0"/>
                        </a:defRPr>
                      </a:lvl8pPr>
                      <a:lvl9pPr marL="3886200" indent="-228600" fontAlgn="base">
                        <a:spcBef>
                          <a:spcPts val="1600"/>
                        </a:spcBef>
                        <a:spcAft>
                          <a:spcPct val="0"/>
                        </a:spcAft>
                        <a:buClr>
                          <a:srgbClr val="EE0033"/>
                        </a:buClr>
                        <a:buSzPct val="100000"/>
                        <a:buFont typeface="Wingdings" pitchFamily="2" charset="2"/>
                        <a:defRPr sz="1200">
                          <a:solidFill>
                            <a:srgbClr val="595959"/>
                          </a:solidFill>
                          <a:latin typeface="Arial" charset="0"/>
                          <a:sym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de-DE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sym typeface="Arial" charset="0"/>
                        </a:rPr>
                        <a:t>Ценность</a:t>
                      </a:r>
                      <a:endParaRPr kumimoji="0" lang="de-DE" altLang="de-DE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  <a:sym typeface="Arial" charset="0"/>
                      </a:endParaRPr>
                    </a:p>
                  </a:txBody>
                  <a:tcPr marL="36000" marR="36000" marT="36006" marB="36006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0ED"/>
                    </a:solidFill>
                  </a:tcPr>
                </a:tc>
              </a:tr>
              <a:tr h="1027271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de-DE" sz="11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sym typeface="Arial" charset="0"/>
                        </a:rPr>
                        <a:t>RTKplus</a:t>
                      </a:r>
                      <a:endParaRPr kumimoji="0" lang="en-GB" altLang="de-DE" sz="11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sym typeface="Arial" charset="0"/>
                      </a:endParaRPr>
                    </a:p>
                  </a:txBody>
                  <a:tcPr marL="36000" marR="36000" marT="36006" marB="3600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0E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de-DE" sz="11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sym typeface="Arial" charset="0"/>
                        </a:rPr>
                        <a:t>Новейшая</a:t>
                      </a:r>
                      <a:r>
                        <a:rPr kumimoji="0" lang="en-GB" altLang="de-DE" sz="11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sym typeface="Arial" charset="0"/>
                        </a:rPr>
                        <a:t> GNSS </a:t>
                      </a:r>
                      <a:r>
                        <a:rPr kumimoji="0" lang="ru-RU" altLang="de-DE" sz="11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sym typeface="Arial" charset="0"/>
                        </a:rPr>
                        <a:t>технология, которая</a:t>
                      </a:r>
                      <a:r>
                        <a:rPr kumimoji="0" lang="en-GB" altLang="de-DE" sz="11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sym typeface="Arial" charset="0"/>
                        </a:rPr>
                        <a:t> </a:t>
                      </a:r>
                      <a:r>
                        <a:rPr kumimoji="0" lang="ru-RU" altLang="de-DE" sz="11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sym typeface="Arial" charset="0"/>
                        </a:rPr>
                        <a:t>использует больше сигналов, решает «на лету»</a:t>
                      </a:r>
                      <a:r>
                        <a:rPr kumimoji="0" lang="en-GB" altLang="de-DE" sz="11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sym typeface="Arial" charset="0"/>
                        </a:rPr>
                        <a:t> </a:t>
                      </a:r>
                      <a:r>
                        <a:rPr kumimoji="0" lang="ru-RU" altLang="de-DE" sz="11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sym typeface="Arial" charset="0"/>
                        </a:rPr>
                        <a:t>и использует лучшие сигналы для более точного и надежного позиционирования</a:t>
                      </a:r>
                      <a:r>
                        <a:rPr kumimoji="0" lang="en-GB" altLang="de-DE" sz="11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sym typeface="Arial" charset="0"/>
                        </a:rPr>
                        <a:t>.</a:t>
                      </a:r>
                    </a:p>
                  </a:txBody>
                  <a:tcPr marL="36000" marR="36000" marT="36006" marB="3600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0E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de-DE" sz="105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sym typeface="Arial" charset="0"/>
                        </a:rPr>
                        <a:t>Более высокая доступность в сложных условиях дает более высокую продуктивность</a:t>
                      </a:r>
                      <a:r>
                        <a:rPr kumimoji="0" lang="en-GB" altLang="de-DE" sz="11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sym typeface="Arial" charset="0"/>
                        </a:rPr>
                        <a:t>.</a:t>
                      </a:r>
                    </a:p>
                  </a:txBody>
                  <a:tcPr marL="36000" marR="36000" marT="36006" marB="3600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0ED"/>
                    </a:solidFill>
                  </a:tcPr>
                </a:tc>
              </a:tr>
              <a:tr h="1078006">
                <a:tc>
                  <a:txBody>
                    <a:bodyPr/>
                    <a:lstStyle>
                      <a:lvl1pPr>
                        <a:spcBef>
                          <a:spcPts val="1800"/>
                        </a:spcBef>
                        <a:defRPr sz="1400">
                          <a:solidFill>
                            <a:srgbClr val="595959"/>
                          </a:solidFill>
                          <a:latin typeface="Arial Bold" charset="0"/>
                          <a:sym typeface="Arial Bold" charset="0"/>
                        </a:defRPr>
                      </a:lvl1pPr>
                      <a:lvl2pPr marL="742950" indent="-285750">
                        <a:spcBef>
                          <a:spcPts val="1600"/>
                        </a:spcBef>
                        <a:buClr>
                          <a:srgbClr val="EE0033"/>
                        </a:buClr>
                        <a:buSzPct val="100000"/>
                        <a:buFont typeface="Wingdings" pitchFamily="2" charset="2"/>
                        <a:defRPr sz="1200">
                          <a:solidFill>
                            <a:srgbClr val="595959"/>
                          </a:solidFill>
                          <a:latin typeface="Arial" charset="0"/>
                          <a:sym typeface="Arial" charset="0"/>
                        </a:defRPr>
                      </a:lvl2pPr>
                      <a:lvl3pPr marL="1143000" indent="-228600">
                        <a:spcBef>
                          <a:spcPts val="1600"/>
                        </a:spcBef>
                        <a:buClr>
                          <a:srgbClr val="EE0033"/>
                        </a:buClr>
                        <a:buSzPct val="100000"/>
                        <a:buFont typeface="Wingdings" pitchFamily="2" charset="2"/>
                        <a:defRPr sz="1200">
                          <a:solidFill>
                            <a:srgbClr val="595959"/>
                          </a:solidFill>
                          <a:latin typeface="Arial" charset="0"/>
                          <a:sym typeface="Arial" charset="0"/>
                        </a:defRPr>
                      </a:lvl3pPr>
                      <a:lvl4pPr marL="1600200" indent="-228600">
                        <a:spcBef>
                          <a:spcPts val="1600"/>
                        </a:spcBef>
                        <a:buClr>
                          <a:srgbClr val="EE0033"/>
                        </a:buClr>
                        <a:buSzPct val="100000"/>
                        <a:buFont typeface="Wingdings" pitchFamily="2" charset="2"/>
                        <a:defRPr sz="1200">
                          <a:solidFill>
                            <a:srgbClr val="595959"/>
                          </a:solidFill>
                          <a:latin typeface="Arial" charset="0"/>
                          <a:sym typeface="Arial" charset="0"/>
                        </a:defRPr>
                      </a:lvl4pPr>
                      <a:lvl5pPr marL="2057400" indent="-228600">
                        <a:spcBef>
                          <a:spcPts val="1600"/>
                        </a:spcBef>
                        <a:buClr>
                          <a:srgbClr val="EE0033"/>
                        </a:buClr>
                        <a:buSzPct val="100000"/>
                        <a:buFont typeface="Wingdings" pitchFamily="2" charset="2"/>
                        <a:defRPr sz="1200">
                          <a:solidFill>
                            <a:srgbClr val="595959"/>
                          </a:solidFill>
                          <a:latin typeface="Arial" charset="0"/>
                          <a:sym typeface="Arial" charset="0"/>
                        </a:defRPr>
                      </a:lvl5pPr>
                      <a:lvl6pPr marL="2514600" indent="-228600" fontAlgn="base">
                        <a:spcBef>
                          <a:spcPts val="1600"/>
                        </a:spcBef>
                        <a:spcAft>
                          <a:spcPct val="0"/>
                        </a:spcAft>
                        <a:buClr>
                          <a:srgbClr val="EE0033"/>
                        </a:buClr>
                        <a:buSzPct val="100000"/>
                        <a:buFont typeface="Wingdings" pitchFamily="2" charset="2"/>
                        <a:defRPr sz="1200">
                          <a:solidFill>
                            <a:srgbClr val="595959"/>
                          </a:solidFill>
                          <a:latin typeface="Arial" charset="0"/>
                          <a:sym typeface="Arial" charset="0"/>
                        </a:defRPr>
                      </a:lvl6pPr>
                      <a:lvl7pPr marL="2971800" indent="-228600" fontAlgn="base">
                        <a:spcBef>
                          <a:spcPts val="1600"/>
                        </a:spcBef>
                        <a:spcAft>
                          <a:spcPct val="0"/>
                        </a:spcAft>
                        <a:buClr>
                          <a:srgbClr val="EE0033"/>
                        </a:buClr>
                        <a:buSzPct val="100000"/>
                        <a:buFont typeface="Wingdings" pitchFamily="2" charset="2"/>
                        <a:defRPr sz="1200">
                          <a:solidFill>
                            <a:srgbClr val="595959"/>
                          </a:solidFill>
                          <a:latin typeface="Arial" charset="0"/>
                          <a:sym typeface="Arial" charset="0"/>
                        </a:defRPr>
                      </a:lvl7pPr>
                      <a:lvl8pPr marL="3429000" indent="-228600" fontAlgn="base">
                        <a:spcBef>
                          <a:spcPts val="1600"/>
                        </a:spcBef>
                        <a:spcAft>
                          <a:spcPct val="0"/>
                        </a:spcAft>
                        <a:buClr>
                          <a:srgbClr val="EE0033"/>
                        </a:buClr>
                        <a:buSzPct val="100000"/>
                        <a:buFont typeface="Wingdings" pitchFamily="2" charset="2"/>
                        <a:defRPr sz="1200">
                          <a:solidFill>
                            <a:srgbClr val="595959"/>
                          </a:solidFill>
                          <a:latin typeface="Arial" charset="0"/>
                          <a:sym typeface="Arial" charset="0"/>
                        </a:defRPr>
                      </a:lvl8pPr>
                      <a:lvl9pPr marL="3886200" indent="-228600" fontAlgn="base">
                        <a:spcBef>
                          <a:spcPts val="1600"/>
                        </a:spcBef>
                        <a:spcAft>
                          <a:spcPct val="0"/>
                        </a:spcAft>
                        <a:buClr>
                          <a:srgbClr val="EE0033"/>
                        </a:buClr>
                        <a:buSzPct val="100000"/>
                        <a:buFont typeface="Wingdings" pitchFamily="2" charset="2"/>
                        <a:defRPr sz="1200">
                          <a:solidFill>
                            <a:srgbClr val="595959"/>
                          </a:solidFill>
                          <a:latin typeface="Arial" charset="0"/>
                          <a:sym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de-DE" sz="11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Bold" charset="0"/>
                          <a:sym typeface="Arial" charset="0"/>
                        </a:rPr>
                        <a:t>555 </a:t>
                      </a:r>
                      <a:r>
                        <a:rPr kumimoji="0" lang="ru-RU" altLang="de-DE" sz="11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Bold" charset="0"/>
                          <a:sym typeface="Arial" charset="0"/>
                        </a:rPr>
                        <a:t>каналов</a:t>
                      </a:r>
                      <a:endParaRPr kumimoji="0" lang="en-GB" altLang="de-DE" sz="11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sym typeface="Arial" charset="0"/>
                      </a:endParaRPr>
                    </a:p>
                  </a:txBody>
                  <a:tcPr marL="36000" marR="36000" marT="36006" marB="3600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0ED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800"/>
                        </a:spcBef>
                        <a:defRPr sz="1400">
                          <a:solidFill>
                            <a:srgbClr val="595959"/>
                          </a:solidFill>
                          <a:latin typeface="Arial Bold" charset="0"/>
                          <a:sym typeface="Arial Bold" charset="0"/>
                        </a:defRPr>
                      </a:lvl1pPr>
                      <a:lvl2pPr marL="742950" indent="-285750">
                        <a:spcBef>
                          <a:spcPts val="1600"/>
                        </a:spcBef>
                        <a:buClr>
                          <a:srgbClr val="EE0033"/>
                        </a:buClr>
                        <a:buSzPct val="100000"/>
                        <a:buFont typeface="Wingdings" pitchFamily="2" charset="2"/>
                        <a:defRPr sz="1200">
                          <a:solidFill>
                            <a:srgbClr val="595959"/>
                          </a:solidFill>
                          <a:latin typeface="Arial" charset="0"/>
                          <a:sym typeface="Arial" charset="0"/>
                        </a:defRPr>
                      </a:lvl2pPr>
                      <a:lvl3pPr marL="1143000" indent="-228600">
                        <a:spcBef>
                          <a:spcPts val="1600"/>
                        </a:spcBef>
                        <a:buClr>
                          <a:srgbClr val="EE0033"/>
                        </a:buClr>
                        <a:buSzPct val="100000"/>
                        <a:buFont typeface="Wingdings" pitchFamily="2" charset="2"/>
                        <a:defRPr sz="1200">
                          <a:solidFill>
                            <a:srgbClr val="595959"/>
                          </a:solidFill>
                          <a:latin typeface="Arial" charset="0"/>
                          <a:sym typeface="Arial" charset="0"/>
                        </a:defRPr>
                      </a:lvl3pPr>
                      <a:lvl4pPr marL="1600200" indent="-228600">
                        <a:spcBef>
                          <a:spcPts val="1600"/>
                        </a:spcBef>
                        <a:buClr>
                          <a:srgbClr val="EE0033"/>
                        </a:buClr>
                        <a:buSzPct val="100000"/>
                        <a:buFont typeface="Wingdings" pitchFamily="2" charset="2"/>
                        <a:defRPr sz="1200">
                          <a:solidFill>
                            <a:srgbClr val="595959"/>
                          </a:solidFill>
                          <a:latin typeface="Arial" charset="0"/>
                          <a:sym typeface="Arial" charset="0"/>
                        </a:defRPr>
                      </a:lvl4pPr>
                      <a:lvl5pPr marL="2057400" indent="-228600">
                        <a:spcBef>
                          <a:spcPts val="1600"/>
                        </a:spcBef>
                        <a:buClr>
                          <a:srgbClr val="EE0033"/>
                        </a:buClr>
                        <a:buSzPct val="100000"/>
                        <a:buFont typeface="Wingdings" pitchFamily="2" charset="2"/>
                        <a:defRPr sz="1200">
                          <a:solidFill>
                            <a:srgbClr val="595959"/>
                          </a:solidFill>
                          <a:latin typeface="Arial" charset="0"/>
                          <a:sym typeface="Arial" charset="0"/>
                        </a:defRPr>
                      </a:lvl5pPr>
                      <a:lvl6pPr marL="2514600" indent="-228600" fontAlgn="base">
                        <a:spcBef>
                          <a:spcPts val="1600"/>
                        </a:spcBef>
                        <a:spcAft>
                          <a:spcPct val="0"/>
                        </a:spcAft>
                        <a:buClr>
                          <a:srgbClr val="EE0033"/>
                        </a:buClr>
                        <a:buSzPct val="100000"/>
                        <a:buFont typeface="Wingdings" pitchFamily="2" charset="2"/>
                        <a:defRPr sz="1200">
                          <a:solidFill>
                            <a:srgbClr val="595959"/>
                          </a:solidFill>
                          <a:latin typeface="Arial" charset="0"/>
                          <a:sym typeface="Arial" charset="0"/>
                        </a:defRPr>
                      </a:lvl6pPr>
                      <a:lvl7pPr marL="2971800" indent="-228600" fontAlgn="base">
                        <a:spcBef>
                          <a:spcPts val="1600"/>
                        </a:spcBef>
                        <a:spcAft>
                          <a:spcPct val="0"/>
                        </a:spcAft>
                        <a:buClr>
                          <a:srgbClr val="EE0033"/>
                        </a:buClr>
                        <a:buSzPct val="100000"/>
                        <a:buFont typeface="Wingdings" pitchFamily="2" charset="2"/>
                        <a:defRPr sz="1200">
                          <a:solidFill>
                            <a:srgbClr val="595959"/>
                          </a:solidFill>
                          <a:latin typeface="Arial" charset="0"/>
                          <a:sym typeface="Arial" charset="0"/>
                        </a:defRPr>
                      </a:lvl7pPr>
                      <a:lvl8pPr marL="3429000" indent="-228600" fontAlgn="base">
                        <a:spcBef>
                          <a:spcPts val="1600"/>
                        </a:spcBef>
                        <a:spcAft>
                          <a:spcPct val="0"/>
                        </a:spcAft>
                        <a:buClr>
                          <a:srgbClr val="EE0033"/>
                        </a:buClr>
                        <a:buSzPct val="100000"/>
                        <a:buFont typeface="Wingdings" pitchFamily="2" charset="2"/>
                        <a:defRPr sz="1200">
                          <a:solidFill>
                            <a:srgbClr val="595959"/>
                          </a:solidFill>
                          <a:latin typeface="Arial" charset="0"/>
                          <a:sym typeface="Arial" charset="0"/>
                        </a:defRPr>
                      </a:lvl8pPr>
                      <a:lvl9pPr marL="3886200" indent="-228600" fontAlgn="base">
                        <a:spcBef>
                          <a:spcPts val="1600"/>
                        </a:spcBef>
                        <a:spcAft>
                          <a:spcPct val="0"/>
                        </a:spcAft>
                        <a:buClr>
                          <a:srgbClr val="EE0033"/>
                        </a:buClr>
                        <a:buSzPct val="100000"/>
                        <a:buFont typeface="Wingdings" pitchFamily="2" charset="2"/>
                        <a:defRPr sz="1200">
                          <a:solidFill>
                            <a:srgbClr val="595959"/>
                          </a:solidFill>
                          <a:latin typeface="Arial" charset="0"/>
                          <a:sym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de-DE" sz="11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sym typeface="Arial" charset="0"/>
                        </a:rPr>
                        <a:t>Плата последнего поколения имеет наибольшие возможности отслеживать все</a:t>
                      </a:r>
                      <a:r>
                        <a:rPr kumimoji="0" lang="en-GB" altLang="de-DE" sz="11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sym typeface="Arial" charset="0"/>
                        </a:rPr>
                        <a:t> GNSS </a:t>
                      </a:r>
                      <a:r>
                        <a:rPr kumimoji="0" lang="ru-RU" altLang="de-DE" sz="11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sym typeface="Arial" charset="0"/>
                        </a:rPr>
                        <a:t>сигналы</a:t>
                      </a:r>
                      <a:r>
                        <a:rPr kumimoji="0" lang="en-GB" altLang="de-DE" sz="11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sym typeface="Arial" charset="0"/>
                        </a:rPr>
                        <a:t>, </a:t>
                      </a:r>
                      <a:r>
                        <a:rPr kumimoji="0" lang="ru-RU" altLang="de-DE" sz="11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sym typeface="Arial" charset="0"/>
                        </a:rPr>
                        <a:t>что обеспечивает больше сигналов на каждую эпоху измерения</a:t>
                      </a:r>
                      <a:r>
                        <a:rPr kumimoji="0" lang="en-GB" altLang="de-DE" sz="11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sym typeface="Arial" charset="0"/>
                        </a:rPr>
                        <a:t> </a:t>
                      </a:r>
                      <a:r>
                        <a:rPr kumimoji="0" lang="ru-RU" altLang="de-DE" sz="11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sym typeface="Arial" charset="0"/>
                        </a:rPr>
                        <a:t>и</a:t>
                      </a:r>
                      <a:r>
                        <a:rPr kumimoji="0" lang="en-GB" altLang="de-DE" sz="11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sym typeface="Arial" charset="0"/>
                        </a:rPr>
                        <a:t> </a:t>
                      </a:r>
                      <a:r>
                        <a:rPr kumimoji="0" lang="ru-RU" altLang="de-DE" sz="11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sym typeface="Arial" charset="0"/>
                        </a:rPr>
                        <a:t>в </a:t>
                      </a:r>
                      <a:r>
                        <a:rPr kumimoji="0" lang="ru-RU" altLang="de-DE" sz="1100" b="0" i="0" u="none" strike="noStrike" cap="none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sym typeface="Arial" charset="0"/>
                        </a:rPr>
                        <a:t>конечном счете приводит  </a:t>
                      </a:r>
                      <a:r>
                        <a:rPr kumimoji="0" lang="ru-RU" altLang="de-DE" sz="11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sym typeface="Arial" charset="0"/>
                        </a:rPr>
                        <a:t>к большему количеству фиксированных решений.</a:t>
                      </a:r>
                      <a:endParaRPr kumimoji="0" lang="en-GB" altLang="de-DE" sz="11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sym typeface="Arial" charset="0"/>
                      </a:endParaRPr>
                    </a:p>
                  </a:txBody>
                  <a:tcPr marL="36000" marR="36000" marT="36006" marB="3600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0ED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800"/>
                        </a:spcBef>
                        <a:defRPr sz="1400">
                          <a:solidFill>
                            <a:srgbClr val="595959"/>
                          </a:solidFill>
                          <a:latin typeface="Arial Bold" charset="0"/>
                          <a:sym typeface="Arial Bold" charset="0"/>
                        </a:defRPr>
                      </a:lvl1pPr>
                      <a:lvl2pPr marL="742950" indent="-285750">
                        <a:spcBef>
                          <a:spcPts val="1600"/>
                        </a:spcBef>
                        <a:buClr>
                          <a:srgbClr val="EE0033"/>
                        </a:buClr>
                        <a:buSzPct val="100000"/>
                        <a:buFont typeface="Wingdings" pitchFamily="2" charset="2"/>
                        <a:defRPr sz="1200">
                          <a:solidFill>
                            <a:srgbClr val="595959"/>
                          </a:solidFill>
                          <a:latin typeface="Arial" charset="0"/>
                          <a:sym typeface="Arial" charset="0"/>
                        </a:defRPr>
                      </a:lvl2pPr>
                      <a:lvl3pPr marL="1143000" indent="-228600">
                        <a:spcBef>
                          <a:spcPts val="1600"/>
                        </a:spcBef>
                        <a:buClr>
                          <a:srgbClr val="EE0033"/>
                        </a:buClr>
                        <a:buSzPct val="100000"/>
                        <a:buFont typeface="Wingdings" pitchFamily="2" charset="2"/>
                        <a:defRPr sz="1200">
                          <a:solidFill>
                            <a:srgbClr val="595959"/>
                          </a:solidFill>
                          <a:latin typeface="Arial" charset="0"/>
                          <a:sym typeface="Arial" charset="0"/>
                        </a:defRPr>
                      </a:lvl3pPr>
                      <a:lvl4pPr marL="1600200" indent="-228600">
                        <a:spcBef>
                          <a:spcPts val="1600"/>
                        </a:spcBef>
                        <a:buClr>
                          <a:srgbClr val="EE0033"/>
                        </a:buClr>
                        <a:buSzPct val="100000"/>
                        <a:buFont typeface="Wingdings" pitchFamily="2" charset="2"/>
                        <a:defRPr sz="1200">
                          <a:solidFill>
                            <a:srgbClr val="595959"/>
                          </a:solidFill>
                          <a:latin typeface="Arial" charset="0"/>
                          <a:sym typeface="Arial" charset="0"/>
                        </a:defRPr>
                      </a:lvl4pPr>
                      <a:lvl5pPr marL="2057400" indent="-228600">
                        <a:spcBef>
                          <a:spcPts val="1600"/>
                        </a:spcBef>
                        <a:buClr>
                          <a:srgbClr val="EE0033"/>
                        </a:buClr>
                        <a:buSzPct val="100000"/>
                        <a:buFont typeface="Wingdings" pitchFamily="2" charset="2"/>
                        <a:defRPr sz="1200">
                          <a:solidFill>
                            <a:srgbClr val="595959"/>
                          </a:solidFill>
                          <a:latin typeface="Arial" charset="0"/>
                          <a:sym typeface="Arial" charset="0"/>
                        </a:defRPr>
                      </a:lvl5pPr>
                      <a:lvl6pPr marL="2514600" indent="-228600" fontAlgn="base">
                        <a:spcBef>
                          <a:spcPts val="1600"/>
                        </a:spcBef>
                        <a:spcAft>
                          <a:spcPct val="0"/>
                        </a:spcAft>
                        <a:buClr>
                          <a:srgbClr val="EE0033"/>
                        </a:buClr>
                        <a:buSzPct val="100000"/>
                        <a:buFont typeface="Wingdings" pitchFamily="2" charset="2"/>
                        <a:defRPr sz="1200">
                          <a:solidFill>
                            <a:srgbClr val="595959"/>
                          </a:solidFill>
                          <a:latin typeface="Arial" charset="0"/>
                          <a:sym typeface="Arial" charset="0"/>
                        </a:defRPr>
                      </a:lvl6pPr>
                      <a:lvl7pPr marL="2971800" indent="-228600" fontAlgn="base">
                        <a:spcBef>
                          <a:spcPts val="1600"/>
                        </a:spcBef>
                        <a:spcAft>
                          <a:spcPct val="0"/>
                        </a:spcAft>
                        <a:buClr>
                          <a:srgbClr val="EE0033"/>
                        </a:buClr>
                        <a:buSzPct val="100000"/>
                        <a:buFont typeface="Wingdings" pitchFamily="2" charset="2"/>
                        <a:defRPr sz="1200">
                          <a:solidFill>
                            <a:srgbClr val="595959"/>
                          </a:solidFill>
                          <a:latin typeface="Arial" charset="0"/>
                          <a:sym typeface="Arial" charset="0"/>
                        </a:defRPr>
                      </a:lvl7pPr>
                      <a:lvl8pPr marL="3429000" indent="-228600" fontAlgn="base">
                        <a:spcBef>
                          <a:spcPts val="1600"/>
                        </a:spcBef>
                        <a:spcAft>
                          <a:spcPct val="0"/>
                        </a:spcAft>
                        <a:buClr>
                          <a:srgbClr val="EE0033"/>
                        </a:buClr>
                        <a:buSzPct val="100000"/>
                        <a:buFont typeface="Wingdings" pitchFamily="2" charset="2"/>
                        <a:defRPr sz="1200">
                          <a:solidFill>
                            <a:srgbClr val="595959"/>
                          </a:solidFill>
                          <a:latin typeface="Arial" charset="0"/>
                          <a:sym typeface="Arial" charset="0"/>
                        </a:defRPr>
                      </a:lvl8pPr>
                      <a:lvl9pPr marL="3886200" indent="-228600" fontAlgn="base">
                        <a:spcBef>
                          <a:spcPts val="1600"/>
                        </a:spcBef>
                        <a:spcAft>
                          <a:spcPct val="0"/>
                        </a:spcAft>
                        <a:buClr>
                          <a:srgbClr val="EE0033"/>
                        </a:buClr>
                        <a:buSzPct val="100000"/>
                        <a:buFont typeface="Wingdings" pitchFamily="2" charset="2"/>
                        <a:defRPr sz="1200">
                          <a:solidFill>
                            <a:srgbClr val="595959"/>
                          </a:solidFill>
                          <a:latin typeface="Arial" charset="0"/>
                          <a:sym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de-DE" sz="11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sym typeface="Arial" charset="0"/>
                        </a:rPr>
                        <a:t>Плата с </a:t>
                      </a:r>
                      <a:r>
                        <a:rPr kumimoji="0" lang="en-GB" altLang="de-DE" sz="11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sym typeface="Arial" charset="0"/>
                        </a:rPr>
                        <a:t>555 </a:t>
                      </a:r>
                      <a:r>
                        <a:rPr kumimoji="0" lang="ru-RU" altLang="de-DE" sz="11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sym typeface="Arial" charset="0"/>
                        </a:rPr>
                        <a:t>каналами</a:t>
                      </a:r>
                      <a:r>
                        <a:rPr kumimoji="0" lang="en-GB" altLang="de-DE" sz="11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sym typeface="Arial" charset="0"/>
                        </a:rPr>
                        <a:t> </a:t>
                      </a:r>
                      <a:r>
                        <a:rPr kumimoji="0" lang="ru-RU" altLang="de-DE" sz="11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sym typeface="Arial" charset="0"/>
                        </a:rPr>
                        <a:t>оправдает инвестиции и после </a:t>
                      </a:r>
                      <a:r>
                        <a:rPr kumimoji="0" lang="en-GB" altLang="de-DE" sz="11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sym typeface="Arial" charset="0"/>
                        </a:rPr>
                        <a:t>2020</a:t>
                      </a:r>
                      <a:r>
                        <a:rPr kumimoji="0" lang="ru-RU" altLang="de-DE" sz="11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sym typeface="Arial" charset="0"/>
                        </a:rPr>
                        <a:t> года</a:t>
                      </a:r>
                      <a:r>
                        <a:rPr kumimoji="0" lang="en-GB" altLang="de-DE" sz="11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sym typeface="Arial" charset="0"/>
                        </a:rPr>
                        <a:t>. </a:t>
                      </a:r>
                      <a:endParaRPr kumimoji="0" lang="ru-RU" altLang="de-DE" sz="11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sym typeface="Arial" charset="0"/>
                      </a:endParaRPr>
                    </a:p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de-DE" sz="11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sym typeface="Arial" charset="0"/>
                        </a:rPr>
                        <a:t>GS16 </a:t>
                      </a:r>
                      <a:r>
                        <a:rPr kumimoji="0" lang="ru-RU" altLang="de-DE" sz="11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sym typeface="Arial" charset="0"/>
                        </a:rPr>
                        <a:t>на</a:t>
                      </a:r>
                      <a:r>
                        <a:rPr kumimoji="0" lang="en-GB" altLang="de-DE" sz="11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sym typeface="Arial" charset="0"/>
                        </a:rPr>
                        <a:t> 100% </a:t>
                      </a:r>
                      <a:r>
                        <a:rPr kumimoji="0" lang="ru-RU" altLang="de-DE" sz="11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sym typeface="Arial" charset="0"/>
                        </a:rPr>
                        <a:t>рассчитан на будущее и предлагает большую производительность, в том числе, когда </a:t>
                      </a:r>
                      <a:r>
                        <a:rPr kumimoji="0" lang="en-GB" altLang="de-DE" sz="11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sym typeface="Arial" charset="0"/>
                        </a:rPr>
                        <a:t>Galileo </a:t>
                      </a:r>
                      <a:r>
                        <a:rPr kumimoji="0" lang="ru-RU" altLang="de-DE" sz="11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sym typeface="Arial" charset="0"/>
                        </a:rPr>
                        <a:t>и</a:t>
                      </a:r>
                      <a:r>
                        <a:rPr kumimoji="0" lang="en-GB" altLang="de-DE" sz="11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sym typeface="Arial" charset="0"/>
                        </a:rPr>
                        <a:t> </a:t>
                      </a:r>
                      <a:r>
                        <a:rPr kumimoji="0" lang="en-GB" altLang="de-DE" sz="11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sym typeface="Arial" charset="0"/>
                        </a:rPr>
                        <a:t>BeiDou</a:t>
                      </a:r>
                      <a:r>
                        <a:rPr kumimoji="0" lang="en-GB" altLang="de-DE" sz="11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sym typeface="Arial" charset="0"/>
                        </a:rPr>
                        <a:t> </a:t>
                      </a:r>
                      <a:r>
                        <a:rPr kumimoji="0" lang="ru-RU" altLang="de-DE" sz="11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sym typeface="Arial" charset="0"/>
                        </a:rPr>
                        <a:t>будут функционировать в полном объеме</a:t>
                      </a:r>
                      <a:r>
                        <a:rPr kumimoji="0" lang="en-GB" altLang="de-DE" sz="11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sym typeface="Arial" charset="0"/>
                        </a:rPr>
                        <a:t>.</a:t>
                      </a:r>
                    </a:p>
                  </a:txBody>
                  <a:tcPr marL="36000" marR="36000" marT="36006" marB="3600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0ED"/>
                    </a:solidFill>
                  </a:tcPr>
                </a:tc>
              </a:tr>
              <a:tr h="1078006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de-DE" sz="11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sym typeface="Arial" charset="0"/>
                        </a:rPr>
                        <a:t>Полная поддержка </a:t>
                      </a:r>
                      <a:r>
                        <a:rPr kumimoji="0" lang="en-GB" altLang="de-DE" sz="11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sym typeface="Arial" charset="0"/>
                        </a:rPr>
                        <a:t>Galileo / </a:t>
                      </a:r>
                      <a:r>
                        <a:rPr kumimoji="0" lang="en-GB" altLang="de-DE" sz="11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sym typeface="Arial" charset="0"/>
                        </a:rPr>
                        <a:t>BeiDou</a:t>
                      </a:r>
                      <a:r>
                        <a:rPr kumimoji="0" lang="en-GB" altLang="de-DE" sz="11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sym typeface="Arial" charset="0"/>
                        </a:rPr>
                        <a:t> / GPS L5 </a:t>
                      </a:r>
                      <a:r>
                        <a:rPr kumimoji="0" lang="ru-RU" altLang="de-DE" sz="11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sym typeface="Arial" charset="0"/>
                        </a:rPr>
                        <a:t> при позиционировании</a:t>
                      </a:r>
                      <a:endParaRPr kumimoji="0" lang="en-GB" altLang="de-DE" sz="11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sym typeface="Arial" charset="0"/>
                      </a:endParaRPr>
                    </a:p>
                  </a:txBody>
                  <a:tcPr marL="36000" marR="36000" marT="36006" marB="3600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0E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de-DE" sz="11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sym typeface="Arial" charset="0"/>
                        </a:rPr>
                        <a:t>Опережая графики, </a:t>
                      </a:r>
                      <a:r>
                        <a:rPr kumimoji="0" lang="en-GB" altLang="de-DE" sz="11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sym typeface="Arial" charset="0"/>
                        </a:rPr>
                        <a:t>BeiDou</a:t>
                      </a:r>
                      <a:r>
                        <a:rPr kumimoji="0" lang="ru-RU" altLang="de-DE" sz="11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sym typeface="Arial" charset="0"/>
                        </a:rPr>
                        <a:t> будет готов к полной работоспособности в </a:t>
                      </a:r>
                      <a:r>
                        <a:rPr kumimoji="0" lang="en-GB" altLang="de-DE" sz="11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sym typeface="Arial" charset="0"/>
                        </a:rPr>
                        <a:t>2017</a:t>
                      </a:r>
                      <a:r>
                        <a:rPr kumimoji="0" lang="ru-RU" altLang="de-DE" sz="11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sym typeface="Arial" charset="0"/>
                        </a:rPr>
                        <a:t> году</a:t>
                      </a:r>
                      <a:r>
                        <a:rPr kumimoji="0" lang="en-GB" altLang="de-DE" sz="11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sym typeface="Arial" charset="0"/>
                        </a:rPr>
                        <a:t>. Galileo </a:t>
                      </a:r>
                      <a:r>
                        <a:rPr kumimoji="0" lang="ru-RU" altLang="de-DE" sz="11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sym typeface="Arial" charset="0"/>
                        </a:rPr>
                        <a:t>будет иметь </a:t>
                      </a:r>
                      <a:r>
                        <a:rPr kumimoji="0" lang="en-GB" altLang="de-DE" sz="11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sym typeface="Arial" charset="0"/>
                        </a:rPr>
                        <a:t>20 </a:t>
                      </a:r>
                      <a:r>
                        <a:rPr kumimoji="0" lang="ru-RU" altLang="de-DE" sz="11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sym typeface="Arial" charset="0"/>
                        </a:rPr>
                        <a:t>спутников к</a:t>
                      </a:r>
                      <a:r>
                        <a:rPr kumimoji="0" lang="en-GB" altLang="de-DE" sz="11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sym typeface="Arial" charset="0"/>
                        </a:rPr>
                        <a:t> 2017. </a:t>
                      </a:r>
                      <a:r>
                        <a:rPr kumimoji="0" lang="ru-RU" altLang="de-DE" sz="11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sym typeface="Arial" charset="0"/>
                        </a:rPr>
                        <a:t>Это даст 20 дополнительных спутников для России.</a:t>
                      </a:r>
                      <a:endParaRPr kumimoji="0" lang="en-GB" altLang="de-DE" sz="11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sym typeface="Arial" charset="0"/>
                      </a:endParaRPr>
                    </a:p>
                  </a:txBody>
                  <a:tcPr marL="36000" marR="36000" marT="36006" marB="3600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0E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de-DE" sz="11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sym typeface="Arial" charset="0"/>
                        </a:rPr>
                        <a:t>GS16 </a:t>
                      </a:r>
                      <a:r>
                        <a:rPr kumimoji="0" lang="ru-RU" altLang="de-DE" sz="11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sym typeface="Arial" charset="0"/>
                        </a:rPr>
                        <a:t>наиболее продвинут в отношении новых сигналов и предлагает наибольшую производительность в ближайшие </a:t>
                      </a:r>
                      <a:r>
                        <a:rPr kumimoji="0" lang="en-GB" altLang="de-DE" sz="11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sym typeface="Arial" charset="0"/>
                        </a:rPr>
                        <a:t>2 </a:t>
                      </a:r>
                      <a:r>
                        <a:rPr kumimoji="0" lang="ru-RU" altLang="de-DE" sz="11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sym typeface="Arial" charset="0"/>
                        </a:rPr>
                        <a:t>года, когда</a:t>
                      </a:r>
                      <a:r>
                        <a:rPr kumimoji="0" lang="en-GB" altLang="de-DE" sz="11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sym typeface="Arial" charset="0"/>
                        </a:rPr>
                        <a:t> </a:t>
                      </a:r>
                      <a:r>
                        <a:rPr kumimoji="0" lang="en-GB" altLang="de-DE" sz="11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sym typeface="Arial" charset="0"/>
                        </a:rPr>
                        <a:t>BeiDou</a:t>
                      </a:r>
                      <a:r>
                        <a:rPr kumimoji="0" lang="en-GB" altLang="de-DE" sz="11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sym typeface="Arial" charset="0"/>
                        </a:rPr>
                        <a:t> </a:t>
                      </a:r>
                      <a:r>
                        <a:rPr kumimoji="0" lang="ru-RU" altLang="de-DE" sz="11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sym typeface="Arial" charset="0"/>
                        </a:rPr>
                        <a:t>будет полностью готов, а </a:t>
                      </a:r>
                      <a:r>
                        <a:rPr kumimoji="0" lang="en-GB" altLang="de-DE" sz="11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sym typeface="Arial" charset="0"/>
                        </a:rPr>
                        <a:t>Galileo</a:t>
                      </a:r>
                      <a:r>
                        <a:rPr kumimoji="0" lang="ru-RU" altLang="de-DE" sz="11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sym typeface="Arial" charset="0"/>
                        </a:rPr>
                        <a:t> частично</a:t>
                      </a:r>
                      <a:r>
                        <a:rPr kumimoji="0" lang="en-GB" altLang="de-DE" sz="11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sym typeface="Arial" charset="0"/>
                        </a:rPr>
                        <a:t>.</a:t>
                      </a:r>
                    </a:p>
                  </a:txBody>
                  <a:tcPr marL="36000" marR="36000" marT="36006" marB="3600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0ED"/>
                    </a:solidFill>
                  </a:tcPr>
                </a:tc>
              </a:tr>
            </a:tbl>
          </a:graphicData>
        </a:graphic>
      </p:graphicFrame>
      <p:pic>
        <p:nvPicPr>
          <p:cNvPr id="11293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524000"/>
            <a:ext cx="1414463" cy="779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92653275"/>
      </p:ext>
    </p:extLst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3"/>
          <p:cNvSpPr>
            <a:spLocks/>
          </p:cNvSpPr>
          <p:nvPr/>
        </p:nvSpPr>
        <p:spPr bwMode="auto">
          <a:xfrm>
            <a:off x="0" y="0"/>
            <a:ext cx="9140825" cy="215900"/>
          </a:xfrm>
          <a:prstGeom prst="rect">
            <a:avLst/>
          </a:prstGeom>
          <a:solidFill>
            <a:srgbClr val="D9D9D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endParaRPr lang="de-CH" altLang="de-DE"/>
          </a:p>
        </p:txBody>
      </p:sp>
      <p:sp>
        <p:nvSpPr>
          <p:cNvPr id="12291" name="Rectangle 4"/>
          <p:cNvSpPr>
            <a:spLocks/>
          </p:cNvSpPr>
          <p:nvPr/>
        </p:nvSpPr>
        <p:spPr bwMode="auto">
          <a:xfrm>
            <a:off x="5367338" y="0"/>
            <a:ext cx="3778250" cy="215900"/>
          </a:xfrm>
          <a:prstGeom prst="rect">
            <a:avLst/>
          </a:prstGeom>
          <a:solidFill>
            <a:srgbClr val="EE00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endParaRPr lang="de-CH" altLang="de-DE"/>
          </a:p>
        </p:txBody>
      </p:sp>
      <p:pic>
        <p:nvPicPr>
          <p:cNvPr id="12292" name="Picture 5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6950" y="5881688"/>
            <a:ext cx="2827338" cy="655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3" name="Rectangle 6"/>
          <p:cNvSpPr>
            <a:spLocks/>
          </p:cNvSpPr>
          <p:nvPr/>
        </p:nvSpPr>
        <p:spPr bwMode="auto">
          <a:xfrm>
            <a:off x="0" y="0"/>
            <a:ext cx="9140825" cy="215900"/>
          </a:xfrm>
          <a:prstGeom prst="rect">
            <a:avLst/>
          </a:prstGeom>
          <a:solidFill>
            <a:srgbClr val="D9D9D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endParaRPr lang="de-CH" altLang="de-DE"/>
          </a:p>
        </p:txBody>
      </p:sp>
      <p:sp>
        <p:nvSpPr>
          <p:cNvPr id="12294" name="Rectangle 7"/>
          <p:cNvSpPr>
            <a:spLocks/>
          </p:cNvSpPr>
          <p:nvPr/>
        </p:nvSpPr>
        <p:spPr bwMode="auto">
          <a:xfrm>
            <a:off x="5367338" y="0"/>
            <a:ext cx="3778250" cy="215900"/>
          </a:xfrm>
          <a:prstGeom prst="rect">
            <a:avLst/>
          </a:prstGeom>
          <a:solidFill>
            <a:srgbClr val="EE00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endParaRPr lang="de-CH" altLang="de-DE"/>
          </a:p>
        </p:txBody>
      </p:sp>
      <p:pic>
        <p:nvPicPr>
          <p:cNvPr id="12295" name="Picture 8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6950" y="5881688"/>
            <a:ext cx="2827338" cy="655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6" name="Rectangle 10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de-DE" dirty="0" smtClean="0"/>
              <a:t>Leica GS16</a:t>
            </a:r>
            <a:br>
              <a:rPr lang="en-GB" altLang="de-DE" dirty="0" smtClean="0"/>
            </a:br>
            <a:r>
              <a:rPr lang="ru-RU" altLang="de-DE" dirty="0">
                <a:solidFill>
                  <a:srgbClr val="676767"/>
                </a:solidFill>
              </a:rPr>
              <a:t>Фишка</a:t>
            </a:r>
            <a:r>
              <a:rPr lang="en-GB" altLang="de-DE" dirty="0">
                <a:solidFill>
                  <a:srgbClr val="676767"/>
                </a:solidFill>
              </a:rPr>
              <a:t> / </a:t>
            </a:r>
            <a:r>
              <a:rPr lang="ru-RU" altLang="de-DE" dirty="0">
                <a:solidFill>
                  <a:srgbClr val="676767"/>
                </a:solidFill>
              </a:rPr>
              <a:t>Преимущество</a:t>
            </a:r>
            <a:r>
              <a:rPr lang="en-GB" altLang="de-DE" dirty="0">
                <a:solidFill>
                  <a:srgbClr val="676767"/>
                </a:solidFill>
              </a:rPr>
              <a:t> / </a:t>
            </a:r>
            <a:r>
              <a:rPr lang="ru-RU" altLang="de-DE" dirty="0">
                <a:solidFill>
                  <a:srgbClr val="676767"/>
                </a:solidFill>
              </a:rPr>
              <a:t>Ценность</a:t>
            </a:r>
            <a:endParaRPr lang="en-GB" altLang="de-DE" dirty="0" smtClean="0">
              <a:solidFill>
                <a:srgbClr val="676767"/>
              </a:solidFill>
            </a:endParaRPr>
          </a:p>
        </p:txBody>
      </p:sp>
      <p:graphicFrame>
        <p:nvGraphicFramePr>
          <p:cNvPr id="46092" name="Group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05155518"/>
              </p:ext>
            </p:extLst>
          </p:nvPr>
        </p:nvGraphicFramePr>
        <p:xfrm>
          <a:off x="250825" y="2997200"/>
          <a:ext cx="8713788" cy="2390543"/>
        </p:xfrm>
        <a:graphic>
          <a:graphicData uri="http://schemas.openxmlformats.org/drawingml/2006/table">
            <a:tbl>
              <a:tblPr/>
              <a:tblGrid>
                <a:gridCol w="3116263"/>
                <a:gridCol w="3109912"/>
                <a:gridCol w="2487613"/>
              </a:tblGrid>
              <a:tr h="285407">
                <a:tc>
                  <a:txBody>
                    <a:bodyPr/>
                    <a:lstStyle>
                      <a:lvl1pPr>
                        <a:spcBef>
                          <a:spcPts val="1800"/>
                        </a:spcBef>
                        <a:defRPr sz="1400">
                          <a:solidFill>
                            <a:srgbClr val="595959"/>
                          </a:solidFill>
                          <a:latin typeface="Arial Bold" charset="0"/>
                          <a:sym typeface="Arial Bold" charset="0"/>
                        </a:defRPr>
                      </a:lvl1pPr>
                      <a:lvl2pPr marL="742950" indent="-285750">
                        <a:spcBef>
                          <a:spcPts val="1600"/>
                        </a:spcBef>
                        <a:buClr>
                          <a:srgbClr val="EE0033"/>
                        </a:buClr>
                        <a:buSzPct val="100000"/>
                        <a:buFont typeface="Wingdings" pitchFamily="2" charset="2"/>
                        <a:defRPr sz="1200">
                          <a:solidFill>
                            <a:srgbClr val="595959"/>
                          </a:solidFill>
                          <a:latin typeface="Arial" charset="0"/>
                          <a:sym typeface="Arial" charset="0"/>
                        </a:defRPr>
                      </a:lvl2pPr>
                      <a:lvl3pPr marL="1143000" indent="-228600">
                        <a:spcBef>
                          <a:spcPts val="1600"/>
                        </a:spcBef>
                        <a:buClr>
                          <a:srgbClr val="EE0033"/>
                        </a:buClr>
                        <a:buSzPct val="100000"/>
                        <a:buFont typeface="Wingdings" pitchFamily="2" charset="2"/>
                        <a:defRPr sz="1200">
                          <a:solidFill>
                            <a:srgbClr val="595959"/>
                          </a:solidFill>
                          <a:latin typeface="Arial" charset="0"/>
                          <a:sym typeface="Arial" charset="0"/>
                        </a:defRPr>
                      </a:lvl3pPr>
                      <a:lvl4pPr marL="1600200" indent="-228600">
                        <a:spcBef>
                          <a:spcPts val="1600"/>
                        </a:spcBef>
                        <a:buClr>
                          <a:srgbClr val="EE0033"/>
                        </a:buClr>
                        <a:buSzPct val="100000"/>
                        <a:buFont typeface="Wingdings" pitchFamily="2" charset="2"/>
                        <a:defRPr sz="1200">
                          <a:solidFill>
                            <a:srgbClr val="595959"/>
                          </a:solidFill>
                          <a:latin typeface="Arial" charset="0"/>
                          <a:sym typeface="Arial" charset="0"/>
                        </a:defRPr>
                      </a:lvl4pPr>
                      <a:lvl5pPr marL="2057400" indent="-228600">
                        <a:spcBef>
                          <a:spcPts val="1600"/>
                        </a:spcBef>
                        <a:buClr>
                          <a:srgbClr val="EE0033"/>
                        </a:buClr>
                        <a:buSzPct val="100000"/>
                        <a:buFont typeface="Wingdings" pitchFamily="2" charset="2"/>
                        <a:defRPr sz="1200">
                          <a:solidFill>
                            <a:srgbClr val="595959"/>
                          </a:solidFill>
                          <a:latin typeface="Arial" charset="0"/>
                          <a:sym typeface="Arial" charset="0"/>
                        </a:defRPr>
                      </a:lvl5pPr>
                      <a:lvl6pPr marL="2514600" indent="-228600" fontAlgn="base">
                        <a:spcBef>
                          <a:spcPts val="1600"/>
                        </a:spcBef>
                        <a:spcAft>
                          <a:spcPct val="0"/>
                        </a:spcAft>
                        <a:buClr>
                          <a:srgbClr val="EE0033"/>
                        </a:buClr>
                        <a:buSzPct val="100000"/>
                        <a:buFont typeface="Wingdings" pitchFamily="2" charset="2"/>
                        <a:defRPr sz="1200">
                          <a:solidFill>
                            <a:srgbClr val="595959"/>
                          </a:solidFill>
                          <a:latin typeface="Arial" charset="0"/>
                          <a:sym typeface="Arial" charset="0"/>
                        </a:defRPr>
                      </a:lvl6pPr>
                      <a:lvl7pPr marL="2971800" indent="-228600" fontAlgn="base">
                        <a:spcBef>
                          <a:spcPts val="1600"/>
                        </a:spcBef>
                        <a:spcAft>
                          <a:spcPct val="0"/>
                        </a:spcAft>
                        <a:buClr>
                          <a:srgbClr val="EE0033"/>
                        </a:buClr>
                        <a:buSzPct val="100000"/>
                        <a:buFont typeface="Wingdings" pitchFamily="2" charset="2"/>
                        <a:defRPr sz="1200">
                          <a:solidFill>
                            <a:srgbClr val="595959"/>
                          </a:solidFill>
                          <a:latin typeface="Arial" charset="0"/>
                          <a:sym typeface="Arial" charset="0"/>
                        </a:defRPr>
                      </a:lvl7pPr>
                      <a:lvl8pPr marL="3429000" indent="-228600" fontAlgn="base">
                        <a:spcBef>
                          <a:spcPts val="1600"/>
                        </a:spcBef>
                        <a:spcAft>
                          <a:spcPct val="0"/>
                        </a:spcAft>
                        <a:buClr>
                          <a:srgbClr val="EE0033"/>
                        </a:buClr>
                        <a:buSzPct val="100000"/>
                        <a:buFont typeface="Wingdings" pitchFamily="2" charset="2"/>
                        <a:defRPr sz="1200">
                          <a:solidFill>
                            <a:srgbClr val="595959"/>
                          </a:solidFill>
                          <a:latin typeface="Arial" charset="0"/>
                          <a:sym typeface="Arial" charset="0"/>
                        </a:defRPr>
                      </a:lvl8pPr>
                      <a:lvl9pPr marL="3886200" indent="-228600" fontAlgn="base">
                        <a:spcBef>
                          <a:spcPts val="1600"/>
                        </a:spcBef>
                        <a:spcAft>
                          <a:spcPct val="0"/>
                        </a:spcAft>
                        <a:buClr>
                          <a:srgbClr val="EE0033"/>
                        </a:buClr>
                        <a:buSzPct val="100000"/>
                        <a:buFont typeface="Wingdings" pitchFamily="2" charset="2"/>
                        <a:defRPr sz="1200">
                          <a:solidFill>
                            <a:srgbClr val="595959"/>
                          </a:solidFill>
                          <a:latin typeface="Arial" charset="0"/>
                          <a:sym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 Bold" charset="0"/>
                          <a:sym typeface="Arial" charset="0"/>
                        </a:rPr>
                        <a:t>Фишка</a:t>
                      </a:r>
                      <a:endParaRPr kumimoji="0" lang="en-GB" altLang="de-DE" sz="14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  <a:sym typeface="Arial" charset="0"/>
                      </a:endParaRPr>
                    </a:p>
                  </a:txBody>
                  <a:tcPr marL="36000" marR="36000" marT="36006" marB="36006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0ED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800"/>
                        </a:spcBef>
                        <a:defRPr sz="1400">
                          <a:solidFill>
                            <a:srgbClr val="595959"/>
                          </a:solidFill>
                          <a:latin typeface="Arial Bold" charset="0"/>
                          <a:sym typeface="Arial Bold" charset="0"/>
                        </a:defRPr>
                      </a:lvl1pPr>
                      <a:lvl2pPr marL="742950" indent="-285750">
                        <a:spcBef>
                          <a:spcPts val="1600"/>
                        </a:spcBef>
                        <a:buClr>
                          <a:srgbClr val="EE0033"/>
                        </a:buClr>
                        <a:buSzPct val="100000"/>
                        <a:buFont typeface="Wingdings" pitchFamily="2" charset="2"/>
                        <a:defRPr sz="1200">
                          <a:solidFill>
                            <a:srgbClr val="595959"/>
                          </a:solidFill>
                          <a:latin typeface="Arial" charset="0"/>
                          <a:sym typeface="Arial" charset="0"/>
                        </a:defRPr>
                      </a:lvl2pPr>
                      <a:lvl3pPr marL="1143000" indent="-228600">
                        <a:spcBef>
                          <a:spcPts val="1600"/>
                        </a:spcBef>
                        <a:buClr>
                          <a:srgbClr val="EE0033"/>
                        </a:buClr>
                        <a:buSzPct val="100000"/>
                        <a:buFont typeface="Wingdings" pitchFamily="2" charset="2"/>
                        <a:defRPr sz="1200">
                          <a:solidFill>
                            <a:srgbClr val="595959"/>
                          </a:solidFill>
                          <a:latin typeface="Arial" charset="0"/>
                          <a:sym typeface="Arial" charset="0"/>
                        </a:defRPr>
                      </a:lvl3pPr>
                      <a:lvl4pPr marL="1600200" indent="-228600">
                        <a:spcBef>
                          <a:spcPts val="1600"/>
                        </a:spcBef>
                        <a:buClr>
                          <a:srgbClr val="EE0033"/>
                        </a:buClr>
                        <a:buSzPct val="100000"/>
                        <a:buFont typeface="Wingdings" pitchFamily="2" charset="2"/>
                        <a:defRPr sz="1200">
                          <a:solidFill>
                            <a:srgbClr val="595959"/>
                          </a:solidFill>
                          <a:latin typeface="Arial" charset="0"/>
                          <a:sym typeface="Arial" charset="0"/>
                        </a:defRPr>
                      </a:lvl4pPr>
                      <a:lvl5pPr marL="2057400" indent="-228600">
                        <a:spcBef>
                          <a:spcPts val="1600"/>
                        </a:spcBef>
                        <a:buClr>
                          <a:srgbClr val="EE0033"/>
                        </a:buClr>
                        <a:buSzPct val="100000"/>
                        <a:buFont typeface="Wingdings" pitchFamily="2" charset="2"/>
                        <a:defRPr sz="1200">
                          <a:solidFill>
                            <a:srgbClr val="595959"/>
                          </a:solidFill>
                          <a:latin typeface="Arial" charset="0"/>
                          <a:sym typeface="Arial" charset="0"/>
                        </a:defRPr>
                      </a:lvl5pPr>
                      <a:lvl6pPr marL="2514600" indent="-228600" fontAlgn="base">
                        <a:spcBef>
                          <a:spcPts val="1600"/>
                        </a:spcBef>
                        <a:spcAft>
                          <a:spcPct val="0"/>
                        </a:spcAft>
                        <a:buClr>
                          <a:srgbClr val="EE0033"/>
                        </a:buClr>
                        <a:buSzPct val="100000"/>
                        <a:buFont typeface="Wingdings" pitchFamily="2" charset="2"/>
                        <a:defRPr sz="1200">
                          <a:solidFill>
                            <a:srgbClr val="595959"/>
                          </a:solidFill>
                          <a:latin typeface="Arial" charset="0"/>
                          <a:sym typeface="Arial" charset="0"/>
                        </a:defRPr>
                      </a:lvl6pPr>
                      <a:lvl7pPr marL="2971800" indent="-228600" fontAlgn="base">
                        <a:spcBef>
                          <a:spcPts val="1600"/>
                        </a:spcBef>
                        <a:spcAft>
                          <a:spcPct val="0"/>
                        </a:spcAft>
                        <a:buClr>
                          <a:srgbClr val="EE0033"/>
                        </a:buClr>
                        <a:buSzPct val="100000"/>
                        <a:buFont typeface="Wingdings" pitchFamily="2" charset="2"/>
                        <a:defRPr sz="1200">
                          <a:solidFill>
                            <a:srgbClr val="595959"/>
                          </a:solidFill>
                          <a:latin typeface="Arial" charset="0"/>
                          <a:sym typeface="Arial" charset="0"/>
                        </a:defRPr>
                      </a:lvl7pPr>
                      <a:lvl8pPr marL="3429000" indent="-228600" fontAlgn="base">
                        <a:spcBef>
                          <a:spcPts val="1600"/>
                        </a:spcBef>
                        <a:spcAft>
                          <a:spcPct val="0"/>
                        </a:spcAft>
                        <a:buClr>
                          <a:srgbClr val="EE0033"/>
                        </a:buClr>
                        <a:buSzPct val="100000"/>
                        <a:buFont typeface="Wingdings" pitchFamily="2" charset="2"/>
                        <a:defRPr sz="1200">
                          <a:solidFill>
                            <a:srgbClr val="595959"/>
                          </a:solidFill>
                          <a:latin typeface="Arial" charset="0"/>
                          <a:sym typeface="Arial" charset="0"/>
                        </a:defRPr>
                      </a:lvl8pPr>
                      <a:lvl9pPr marL="3886200" indent="-228600" fontAlgn="base">
                        <a:spcBef>
                          <a:spcPts val="1600"/>
                        </a:spcBef>
                        <a:spcAft>
                          <a:spcPct val="0"/>
                        </a:spcAft>
                        <a:buClr>
                          <a:srgbClr val="EE0033"/>
                        </a:buClr>
                        <a:buSzPct val="100000"/>
                        <a:buFont typeface="Wingdings" pitchFamily="2" charset="2"/>
                        <a:defRPr sz="1200">
                          <a:solidFill>
                            <a:srgbClr val="595959"/>
                          </a:solidFill>
                          <a:latin typeface="Arial" charset="0"/>
                          <a:sym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sym typeface="Arial" charset="0"/>
                        </a:rPr>
                        <a:t>Преимущество</a:t>
                      </a:r>
                      <a:endParaRPr kumimoji="0" lang="en-GB" altLang="de-DE" sz="14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  <a:sym typeface="Arial" charset="0"/>
                      </a:endParaRPr>
                    </a:p>
                  </a:txBody>
                  <a:tcPr marL="36000" marR="36000" marT="36006" marB="36006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0ED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800"/>
                        </a:spcBef>
                        <a:defRPr sz="1400">
                          <a:solidFill>
                            <a:srgbClr val="595959"/>
                          </a:solidFill>
                          <a:latin typeface="Arial Bold" charset="0"/>
                          <a:sym typeface="Arial Bold" charset="0"/>
                        </a:defRPr>
                      </a:lvl1pPr>
                      <a:lvl2pPr marL="742950" indent="-285750">
                        <a:spcBef>
                          <a:spcPts val="1600"/>
                        </a:spcBef>
                        <a:buClr>
                          <a:srgbClr val="EE0033"/>
                        </a:buClr>
                        <a:buSzPct val="100000"/>
                        <a:buFont typeface="Wingdings" pitchFamily="2" charset="2"/>
                        <a:defRPr sz="1200">
                          <a:solidFill>
                            <a:srgbClr val="595959"/>
                          </a:solidFill>
                          <a:latin typeface="Arial" charset="0"/>
                          <a:sym typeface="Arial" charset="0"/>
                        </a:defRPr>
                      </a:lvl2pPr>
                      <a:lvl3pPr marL="1143000" indent="-228600">
                        <a:spcBef>
                          <a:spcPts val="1600"/>
                        </a:spcBef>
                        <a:buClr>
                          <a:srgbClr val="EE0033"/>
                        </a:buClr>
                        <a:buSzPct val="100000"/>
                        <a:buFont typeface="Wingdings" pitchFamily="2" charset="2"/>
                        <a:defRPr sz="1200">
                          <a:solidFill>
                            <a:srgbClr val="595959"/>
                          </a:solidFill>
                          <a:latin typeface="Arial" charset="0"/>
                          <a:sym typeface="Arial" charset="0"/>
                        </a:defRPr>
                      </a:lvl3pPr>
                      <a:lvl4pPr marL="1600200" indent="-228600">
                        <a:spcBef>
                          <a:spcPts val="1600"/>
                        </a:spcBef>
                        <a:buClr>
                          <a:srgbClr val="EE0033"/>
                        </a:buClr>
                        <a:buSzPct val="100000"/>
                        <a:buFont typeface="Wingdings" pitchFamily="2" charset="2"/>
                        <a:defRPr sz="1200">
                          <a:solidFill>
                            <a:srgbClr val="595959"/>
                          </a:solidFill>
                          <a:latin typeface="Arial" charset="0"/>
                          <a:sym typeface="Arial" charset="0"/>
                        </a:defRPr>
                      </a:lvl4pPr>
                      <a:lvl5pPr marL="2057400" indent="-228600">
                        <a:spcBef>
                          <a:spcPts val="1600"/>
                        </a:spcBef>
                        <a:buClr>
                          <a:srgbClr val="EE0033"/>
                        </a:buClr>
                        <a:buSzPct val="100000"/>
                        <a:buFont typeface="Wingdings" pitchFamily="2" charset="2"/>
                        <a:defRPr sz="1200">
                          <a:solidFill>
                            <a:srgbClr val="595959"/>
                          </a:solidFill>
                          <a:latin typeface="Arial" charset="0"/>
                          <a:sym typeface="Arial" charset="0"/>
                        </a:defRPr>
                      </a:lvl5pPr>
                      <a:lvl6pPr marL="2514600" indent="-228600" fontAlgn="base">
                        <a:spcBef>
                          <a:spcPts val="1600"/>
                        </a:spcBef>
                        <a:spcAft>
                          <a:spcPct val="0"/>
                        </a:spcAft>
                        <a:buClr>
                          <a:srgbClr val="EE0033"/>
                        </a:buClr>
                        <a:buSzPct val="100000"/>
                        <a:buFont typeface="Wingdings" pitchFamily="2" charset="2"/>
                        <a:defRPr sz="1200">
                          <a:solidFill>
                            <a:srgbClr val="595959"/>
                          </a:solidFill>
                          <a:latin typeface="Arial" charset="0"/>
                          <a:sym typeface="Arial" charset="0"/>
                        </a:defRPr>
                      </a:lvl6pPr>
                      <a:lvl7pPr marL="2971800" indent="-228600" fontAlgn="base">
                        <a:spcBef>
                          <a:spcPts val="1600"/>
                        </a:spcBef>
                        <a:spcAft>
                          <a:spcPct val="0"/>
                        </a:spcAft>
                        <a:buClr>
                          <a:srgbClr val="EE0033"/>
                        </a:buClr>
                        <a:buSzPct val="100000"/>
                        <a:buFont typeface="Wingdings" pitchFamily="2" charset="2"/>
                        <a:defRPr sz="1200">
                          <a:solidFill>
                            <a:srgbClr val="595959"/>
                          </a:solidFill>
                          <a:latin typeface="Arial" charset="0"/>
                          <a:sym typeface="Arial" charset="0"/>
                        </a:defRPr>
                      </a:lvl7pPr>
                      <a:lvl8pPr marL="3429000" indent="-228600" fontAlgn="base">
                        <a:spcBef>
                          <a:spcPts val="1600"/>
                        </a:spcBef>
                        <a:spcAft>
                          <a:spcPct val="0"/>
                        </a:spcAft>
                        <a:buClr>
                          <a:srgbClr val="EE0033"/>
                        </a:buClr>
                        <a:buSzPct val="100000"/>
                        <a:buFont typeface="Wingdings" pitchFamily="2" charset="2"/>
                        <a:defRPr sz="1200">
                          <a:solidFill>
                            <a:srgbClr val="595959"/>
                          </a:solidFill>
                          <a:latin typeface="Arial" charset="0"/>
                          <a:sym typeface="Arial" charset="0"/>
                        </a:defRPr>
                      </a:lvl8pPr>
                      <a:lvl9pPr marL="3886200" indent="-228600" fontAlgn="base">
                        <a:spcBef>
                          <a:spcPts val="1600"/>
                        </a:spcBef>
                        <a:spcAft>
                          <a:spcPct val="0"/>
                        </a:spcAft>
                        <a:buClr>
                          <a:srgbClr val="EE0033"/>
                        </a:buClr>
                        <a:buSzPct val="100000"/>
                        <a:buFont typeface="Wingdings" pitchFamily="2" charset="2"/>
                        <a:defRPr sz="1200">
                          <a:solidFill>
                            <a:srgbClr val="595959"/>
                          </a:solidFill>
                          <a:latin typeface="Arial" charset="0"/>
                          <a:sym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de-DE" sz="1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sym typeface="Arial" charset="0"/>
                        </a:rPr>
                        <a:t>Ценность</a:t>
                      </a:r>
                      <a:endParaRPr kumimoji="0" lang="en-GB" altLang="de-DE" sz="14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  <a:sym typeface="Arial" charset="0"/>
                      </a:endParaRPr>
                    </a:p>
                  </a:txBody>
                  <a:tcPr marL="36000" marR="36000" marT="36006" marB="36006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0ED"/>
                    </a:solidFill>
                  </a:tcPr>
                </a:tc>
              </a:tr>
              <a:tr h="1027284">
                <a:tc>
                  <a:txBody>
                    <a:bodyPr/>
                    <a:lstStyle>
                      <a:lvl1pPr>
                        <a:spcBef>
                          <a:spcPts val="1800"/>
                        </a:spcBef>
                        <a:defRPr sz="1400">
                          <a:solidFill>
                            <a:srgbClr val="595959"/>
                          </a:solidFill>
                          <a:latin typeface="Arial Bold" charset="0"/>
                          <a:sym typeface="Arial Bold" charset="0"/>
                        </a:defRPr>
                      </a:lvl1pPr>
                      <a:lvl2pPr marL="742950" indent="-285750">
                        <a:spcBef>
                          <a:spcPts val="1600"/>
                        </a:spcBef>
                        <a:buClr>
                          <a:srgbClr val="EE0033"/>
                        </a:buClr>
                        <a:buSzPct val="100000"/>
                        <a:buFont typeface="Wingdings" pitchFamily="2" charset="2"/>
                        <a:defRPr sz="1200">
                          <a:solidFill>
                            <a:srgbClr val="595959"/>
                          </a:solidFill>
                          <a:latin typeface="Arial" charset="0"/>
                          <a:sym typeface="Arial" charset="0"/>
                        </a:defRPr>
                      </a:lvl2pPr>
                      <a:lvl3pPr marL="1143000" indent="-228600">
                        <a:spcBef>
                          <a:spcPts val="1600"/>
                        </a:spcBef>
                        <a:buClr>
                          <a:srgbClr val="EE0033"/>
                        </a:buClr>
                        <a:buSzPct val="100000"/>
                        <a:buFont typeface="Wingdings" pitchFamily="2" charset="2"/>
                        <a:defRPr sz="1200">
                          <a:solidFill>
                            <a:srgbClr val="595959"/>
                          </a:solidFill>
                          <a:latin typeface="Arial" charset="0"/>
                          <a:sym typeface="Arial" charset="0"/>
                        </a:defRPr>
                      </a:lvl3pPr>
                      <a:lvl4pPr marL="1600200" indent="-228600">
                        <a:spcBef>
                          <a:spcPts val="1600"/>
                        </a:spcBef>
                        <a:buClr>
                          <a:srgbClr val="EE0033"/>
                        </a:buClr>
                        <a:buSzPct val="100000"/>
                        <a:buFont typeface="Wingdings" pitchFamily="2" charset="2"/>
                        <a:defRPr sz="1200">
                          <a:solidFill>
                            <a:srgbClr val="595959"/>
                          </a:solidFill>
                          <a:latin typeface="Arial" charset="0"/>
                          <a:sym typeface="Arial" charset="0"/>
                        </a:defRPr>
                      </a:lvl4pPr>
                      <a:lvl5pPr marL="2057400" indent="-228600">
                        <a:spcBef>
                          <a:spcPts val="1600"/>
                        </a:spcBef>
                        <a:buClr>
                          <a:srgbClr val="EE0033"/>
                        </a:buClr>
                        <a:buSzPct val="100000"/>
                        <a:buFont typeface="Wingdings" pitchFamily="2" charset="2"/>
                        <a:defRPr sz="1200">
                          <a:solidFill>
                            <a:srgbClr val="595959"/>
                          </a:solidFill>
                          <a:latin typeface="Arial" charset="0"/>
                          <a:sym typeface="Arial" charset="0"/>
                        </a:defRPr>
                      </a:lvl5pPr>
                      <a:lvl6pPr marL="2514600" indent="-228600" fontAlgn="base">
                        <a:spcBef>
                          <a:spcPts val="1600"/>
                        </a:spcBef>
                        <a:spcAft>
                          <a:spcPct val="0"/>
                        </a:spcAft>
                        <a:buClr>
                          <a:srgbClr val="EE0033"/>
                        </a:buClr>
                        <a:buSzPct val="100000"/>
                        <a:buFont typeface="Wingdings" pitchFamily="2" charset="2"/>
                        <a:defRPr sz="1200">
                          <a:solidFill>
                            <a:srgbClr val="595959"/>
                          </a:solidFill>
                          <a:latin typeface="Arial" charset="0"/>
                          <a:sym typeface="Arial" charset="0"/>
                        </a:defRPr>
                      </a:lvl6pPr>
                      <a:lvl7pPr marL="2971800" indent="-228600" fontAlgn="base">
                        <a:spcBef>
                          <a:spcPts val="1600"/>
                        </a:spcBef>
                        <a:spcAft>
                          <a:spcPct val="0"/>
                        </a:spcAft>
                        <a:buClr>
                          <a:srgbClr val="EE0033"/>
                        </a:buClr>
                        <a:buSzPct val="100000"/>
                        <a:buFont typeface="Wingdings" pitchFamily="2" charset="2"/>
                        <a:defRPr sz="1200">
                          <a:solidFill>
                            <a:srgbClr val="595959"/>
                          </a:solidFill>
                          <a:latin typeface="Arial" charset="0"/>
                          <a:sym typeface="Arial" charset="0"/>
                        </a:defRPr>
                      </a:lvl7pPr>
                      <a:lvl8pPr marL="3429000" indent="-228600" fontAlgn="base">
                        <a:spcBef>
                          <a:spcPts val="1600"/>
                        </a:spcBef>
                        <a:spcAft>
                          <a:spcPct val="0"/>
                        </a:spcAft>
                        <a:buClr>
                          <a:srgbClr val="EE0033"/>
                        </a:buClr>
                        <a:buSzPct val="100000"/>
                        <a:buFont typeface="Wingdings" pitchFamily="2" charset="2"/>
                        <a:defRPr sz="1200">
                          <a:solidFill>
                            <a:srgbClr val="595959"/>
                          </a:solidFill>
                          <a:latin typeface="Arial" charset="0"/>
                          <a:sym typeface="Arial" charset="0"/>
                        </a:defRPr>
                      </a:lvl8pPr>
                      <a:lvl9pPr marL="3886200" indent="-228600" fontAlgn="base">
                        <a:spcBef>
                          <a:spcPts val="1600"/>
                        </a:spcBef>
                        <a:spcAft>
                          <a:spcPct val="0"/>
                        </a:spcAft>
                        <a:buClr>
                          <a:srgbClr val="EE0033"/>
                        </a:buClr>
                        <a:buSzPct val="100000"/>
                        <a:buFont typeface="Wingdings" pitchFamily="2" charset="2"/>
                        <a:defRPr sz="1200">
                          <a:solidFill>
                            <a:srgbClr val="595959"/>
                          </a:solidFill>
                          <a:latin typeface="Arial" charset="0"/>
                          <a:sym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de-DE" sz="11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Bold" charset="0"/>
                          <a:sym typeface="Arial" charset="0"/>
                        </a:rPr>
                        <a:t>Компактный размер и малый вес</a:t>
                      </a:r>
                      <a:endParaRPr kumimoji="0" lang="en-GB" altLang="de-DE" sz="11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sym typeface="Arial" charset="0"/>
                      </a:endParaRPr>
                    </a:p>
                  </a:txBody>
                  <a:tcPr marL="36000" marR="36000" marT="36006" marB="3600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0ED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800"/>
                        </a:spcBef>
                        <a:defRPr sz="1400">
                          <a:solidFill>
                            <a:srgbClr val="595959"/>
                          </a:solidFill>
                          <a:latin typeface="Arial Bold" charset="0"/>
                          <a:sym typeface="Arial Bold" charset="0"/>
                        </a:defRPr>
                      </a:lvl1pPr>
                      <a:lvl2pPr marL="742950" indent="-285750">
                        <a:spcBef>
                          <a:spcPts val="1600"/>
                        </a:spcBef>
                        <a:buClr>
                          <a:srgbClr val="EE0033"/>
                        </a:buClr>
                        <a:buSzPct val="100000"/>
                        <a:buFont typeface="Wingdings" pitchFamily="2" charset="2"/>
                        <a:defRPr sz="1200">
                          <a:solidFill>
                            <a:srgbClr val="595959"/>
                          </a:solidFill>
                          <a:latin typeface="Arial" charset="0"/>
                          <a:sym typeface="Arial" charset="0"/>
                        </a:defRPr>
                      </a:lvl2pPr>
                      <a:lvl3pPr marL="1143000" indent="-228600">
                        <a:spcBef>
                          <a:spcPts val="1600"/>
                        </a:spcBef>
                        <a:buClr>
                          <a:srgbClr val="EE0033"/>
                        </a:buClr>
                        <a:buSzPct val="100000"/>
                        <a:buFont typeface="Wingdings" pitchFamily="2" charset="2"/>
                        <a:defRPr sz="1200">
                          <a:solidFill>
                            <a:srgbClr val="595959"/>
                          </a:solidFill>
                          <a:latin typeface="Arial" charset="0"/>
                          <a:sym typeface="Arial" charset="0"/>
                        </a:defRPr>
                      </a:lvl3pPr>
                      <a:lvl4pPr marL="1600200" indent="-228600">
                        <a:spcBef>
                          <a:spcPts val="1600"/>
                        </a:spcBef>
                        <a:buClr>
                          <a:srgbClr val="EE0033"/>
                        </a:buClr>
                        <a:buSzPct val="100000"/>
                        <a:buFont typeface="Wingdings" pitchFamily="2" charset="2"/>
                        <a:defRPr sz="1200">
                          <a:solidFill>
                            <a:srgbClr val="595959"/>
                          </a:solidFill>
                          <a:latin typeface="Arial" charset="0"/>
                          <a:sym typeface="Arial" charset="0"/>
                        </a:defRPr>
                      </a:lvl4pPr>
                      <a:lvl5pPr marL="2057400" indent="-228600">
                        <a:spcBef>
                          <a:spcPts val="1600"/>
                        </a:spcBef>
                        <a:buClr>
                          <a:srgbClr val="EE0033"/>
                        </a:buClr>
                        <a:buSzPct val="100000"/>
                        <a:buFont typeface="Wingdings" pitchFamily="2" charset="2"/>
                        <a:defRPr sz="1200">
                          <a:solidFill>
                            <a:srgbClr val="595959"/>
                          </a:solidFill>
                          <a:latin typeface="Arial" charset="0"/>
                          <a:sym typeface="Arial" charset="0"/>
                        </a:defRPr>
                      </a:lvl5pPr>
                      <a:lvl6pPr marL="2514600" indent="-228600" fontAlgn="base">
                        <a:spcBef>
                          <a:spcPts val="1600"/>
                        </a:spcBef>
                        <a:spcAft>
                          <a:spcPct val="0"/>
                        </a:spcAft>
                        <a:buClr>
                          <a:srgbClr val="EE0033"/>
                        </a:buClr>
                        <a:buSzPct val="100000"/>
                        <a:buFont typeface="Wingdings" pitchFamily="2" charset="2"/>
                        <a:defRPr sz="1200">
                          <a:solidFill>
                            <a:srgbClr val="595959"/>
                          </a:solidFill>
                          <a:latin typeface="Arial" charset="0"/>
                          <a:sym typeface="Arial" charset="0"/>
                        </a:defRPr>
                      </a:lvl6pPr>
                      <a:lvl7pPr marL="2971800" indent="-228600" fontAlgn="base">
                        <a:spcBef>
                          <a:spcPts val="1600"/>
                        </a:spcBef>
                        <a:spcAft>
                          <a:spcPct val="0"/>
                        </a:spcAft>
                        <a:buClr>
                          <a:srgbClr val="EE0033"/>
                        </a:buClr>
                        <a:buSzPct val="100000"/>
                        <a:buFont typeface="Wingdings" pitchFamily="2" charset="2"/>
                        <a:defRPr sz="1200">
                          <a:solidFill>
                            <a:srgbClr val="595959"/>
                          </a:solidFill>
                          <a:latin typeface="Arial" charset="0"/>
                          <a:sym typeface="Arial" charset="0"/>
                        </a:defRPr>
                      </a:lvl7pPr>
                      <a:lvl8pPr marL="3429000" indent="-228600" fontAlgn="base">
                        <a:spcBef>
                          <a:spcPts val="1600"/>
                        </a:spcBef>
                        <a:spcAft>
                          <a:spcPct val="0"/>
                        </a:spcAft>
                        <a:buClr>
                          <a:srgbClr val="EE0033"/>
                        </a:buClr>
                        <a:buSzPct val="100000"/>
                        <a:buFont typeface="Wingdings" pitchFamily="2" charset="2"/>
                        <a:defRPr sz="1200">
                          <a:solidFill>
                            <a:srgbClr val="595959"/>
                          </a:solidFill>
                          <a:latin typeface="Arial" charset="0"/>
                          <a:sym typeface="Arial" charset="0"/>
                        </a:defRPr>
                      </a:lvl8pPr>
                      <a:lvl9pPr marL="3886200" indent="-228600" fontAlgn="base">
                        <a:spcBef>
                          <a:spcPts val="1600"/>
                        </a:spcBef>
                        <a:spcAft>
                          <a:spcPct val="0"/>
                        </a:spcAft>
                        <a:buClr>
                          <a:srgbClr val="EE0033"/>
                        </a:buClr>
                        <a:buSzPct val="100000"/>
                        <a:buFont typeface="Wingdings" pitchFamily="2" charset="2"/>
                        <a:defRPr sz="1200">
                          <a:solidFill>
                            <a:srgbClr val="595959"/>
                          </a:solidFill>
                          <a:latin typeface="Arial" charset="0"/>
                          <a:sym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de-DE" sz="11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sym typeface="Arial" charset="0"/>
                        </a:rPr>
                        <a:t>Работайте дольше, так как снижается усталость</a:t>
                      </a:r>
                      <a:r>
                        <a:rPr kumimoji="0" lang="en-GB" altLang="de-DE" sz="11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sym typeface="Arial" charset="0"/>
                        </a:rPr>
                        <a:t>.</a:t>
                      </a:r>
                    </a:p>
                  </a:txBody>
                  <a:tcPr marL="36000" marR="36000" marT="36006" marB="3600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0ED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1800"/>
                        </a:spcBef>
                        <a:defRPr sz="1400">
                          <a:solidFill>
                            <a:srgbClr val="595959"/>
                          </a:solidFill>
                          <a:latin typeface="Arial Bold" charset="0"/>
                          <a:sym typeface="Arial Bold" charset="0"/>
                        </a:defRPr>
                      </a:lvl1pPr>
                      <a:lvl2pPr marL="742950" indent="-285750">
                        <a:spcBef>
                          <a:spcPts val="1600"/>
                        </a:spcBef>
                        <a:buClr>
                          <a:srgbClr val="EE0033"/>
                        </a:buClr>
                        <a:buSzPct val="100000"/>
                        <a:buFont typeface="Wingdings" pitchFamily="2" charset="2"/>
                        <a:defRPr sz="1200">
                          <a:solidFill>
                            <a:srgbClr val="595959"/>
                          </a:solidFill>
                          <a:latin typeface="Arial" charset="0"/>
                          <a:sym typeface="Arial" charset="0"/>
                        </a:defRPr>
                      </a:lvl2pPr>
                      <a:lvl3pPr marL="1143000" indent="-228600">
                        <a:spcBef>
                          <a:spcPts val="1600"/>
                        </a:spcBef>
                        <a:buClr>
                          <a:srgbClr val="EE0033"/>
                        </a:buClr>
                        <a:buSzPct val="100000"/>
                        <a:buFont typeface="Wingdings" pitchFamily="2" charset="2"/>
                        <a:defRPr sz="1200">
                          <a:solidFill>
                            <a:srgbClr val="595959"/>
                          </a:solidFill>
                          <a:latin typeface="Arial" charset="0"/>
                          <a:sym typeface="Arial" charset="0"/>
                        </a:defRPr>
                      </a:lvl3pPr>
                      <a:lvl4pPr marL="1600200" indent="-228600">
                        <a:spcBef>
                          <a:spcPts val="1600"/>
                        </a:spcBef>
                        <a:buClr>
                          <a:srgbClr val="EE0033"/>
                        </a:buClr>
                        <a:buSzPct val="100000"/>
                        <a:buFont typeface="Wingdings" pitchFamily="2" charset="2"/>
                        <a:defRPr sz="1200">
                          <a:solidFill>
                            <a:srgbClr val="595959"/>
                          </a:solidFill>
                          <a:latin typeface="Arial" charset="0"/>
                          <a:sym typeface="Arial" charset="0"/>
                        </a:defRPr>
                      </a:lvl4pPr>
                      <a:lvl5pPr marL="2057400" indent="-228600">
                        <a:spcBef>
                          <a:spcPts val="1600"/>
                        </a:spcBef>
                        <a:buClr>
                          <a:srgbClr val="EE0033"/>
                        </a:buClr>
                        <a:buSzPct val="100000"/>
                        <a:buFont typeface="Wingdings" pitchFamily="2" charset="2"/>
                        <a:defRPr sz="1200">
                          <a:solidFill>
                            <a:srgbClr val="595959"/>
                          </a:solidFill>
                          <a:latin typeface="Arial" charset="0"/>
                          <a:sym typeface="Arial" charset="0"/>
                        </a:defRPr>
                      </a:lvl5pPr>
                      <a:lvl6pPr marL="2514600" indent="-228600" fontAlgn="base">
                        <a:spcBef>
                          <a:spcPts val="1600"/>
                        </a:spcBef>
                        <a:spcAft>
                          <a:spcPct val="0"/>
                        </a:spcAft>
                        <a:buClr>
                          <a:srgbClr val="EE0033"/>
                        </a:buClr>
                        <a:buSzPct val="100000"/>
                        <a:buFont typeface="Wingdings" pitchFamily="2" charset="2"/>
                        <a:defRPr sz="1200">
                          <a:solidFill>
                            <a:srgbClr val="595959"/>
                          </a:solidFill>
                          <a:latin typeface="Arial" charset="0"/>
                          <a:sym typeface="Arial" charset="0"/>
                        </a:defRPr>
                      </a:lvl6pPr>
                      <a:lvl7pPr marL="2971800" indent="-228600" fontAlgn="base">
                        <a:spcBef>
                          <a:spcPts val="1600"/>
                        </a:spcBef>
                        <a:spcAft>
                          <a:spcPct val="0"/>
                        </a:spcAft>
                        <a:buClr>
                          <a:srgbClr val="EE0033"/>
                        </a:buClr>
                        <a:buSzPct val="100000"/>
                        <a:buFont typeface="Wingdings" pitchFamily="2" charset="2"/>
                        <a:defRPr sz="1200">
                          <a:solidFill>
                            <a:srgbClr val="595959"/>
                          </a:solidFill>
                          <a:latin typeface="Arial" charset="0"/>
                          <a:sym typeface="Arial" charset="0"/>
                        </a:defRPr>
                      </a:lvl7pPr>
                      <a:lvl8pPr marL="3429000" indent="-228600" fontAlgn="base">
                        <a:spcBef>
                          <a:spcPts val="1600"/>
                        </a:spcBef>
                        <a:spcAft>
                          <a:spcPct val="0"/>
                        </a:spcAft>
                        <a:buClr>
                          <a:srgbClr val="EE0033"/>
                        </a:buClr>
                        <a:buSzPct val="100000"/>
                        <a:buFont typeface="Wingdings" pitchFamily="2" charset="2"/>
                        <a:defRPr sz="1200">
                          <a:solidFill>
                            <a:srgbClr val="595959"/>
                          </a:solidFill>
                          <a:latin typeface="Arial" charset="0"/>
                          <a:sym typeface="Arial" charset="0"/>
                        </a:defRPr>
                      </a:lvl8pPr>
                      <a:lvl9pPr marL="3886200" indent="-228600" fontAlgn="base">
                        <a:spcBef>
                          <a:spcPts val="1600"/>
                        </a:spcBef>
                        <a:spcAft>
                          <a:spcPct val="0"/>
                        </a:spcAft>
                        <a:buClr>
                          <a:srgbClr val="EE0033"/>
                        </a:buClr>
                        <a:buSzPct val="100000"/>
                        <a:buFont typeface="Wingdings" pitchFamily="2" charset="2"/>
                        <a:defRPr sz="1200">
                          <a:solidFill>
                            <a:srgbClr val="595959"/>
                          </a:solidFill>
                          <a:latin typeface="Arial" charset="0"/>
                          <a:sym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de-DE" sz="11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sym typeface="Arial" charset="0"/>
                        </a:rPr>
                        <a:t>Меньше ошибок при меньшей усталости</a:t>
                      </a:r>
                      <a:r>
                        <a:rPr kumimoji="0" lang="en-GB" altLang="de-DE" sz="11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sym typeface="Arial" charset="0"/>
                        </a:rPr>
                        <a:t>. </a:t>
                      </a:r>
                      <a:r>
                        <a:rPr kumimoji="0" lang="ru-RU" altLang="de-DE" sz="11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sym typeface="Arial" charset="0"/>
                        </a:rPr>
                        <a:t>Ошибки могут стоить очень дорого</a:t>
                      </a:r>
                      <a:r>
                        <a:rPr kumimoji="0" lang="en-GB" altLang="de-DE" sz="11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sym typeface="Wingdings" pitchFamily="2" charset="2"/>
                        </a:rPr>
                        <a:t>.</a:t>
                      </a:r>
                      <a:endParaRPr kumimoji="0" lang="en-GB" altLang="de-DE" sz="11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sym typeface="Arial" charset="0"/>
                      </a:endParaRPr>
                    </a:p>
                  </a:txBody>
                  <a:tcPr marL="36000" marR="36000" marT="36006" marB="3600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0ED"/>
                    </a:solidFill>
                  </a:tcPr>
                </a:tc>
              </a:tr>
              <a:tr h="1027284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de-DE" sz="11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sym typeface="Arial" charset="0"/>
                        </a:rPr>
                        <a:t>Новое широкополосное </a:t>
                      </a:r>
                      <a:r>
                        <a:rPr kumimoji="0" lang="en-GB" altLang="de-DE" sz="11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sym typeface="Arial" charset="0"/>
                        </a:rPr>
                        <a:t>UHF </a:t>
                      </a:r>
                      <a:r>
                        <a:rPr kumimoji="0" lang="ru-RU" altLang="de-DE" sz="11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sym typeface="Arial" charset="0"/>
                        </a:rPr>
                        <a:t>радио</a:t>
                      </a:r>
                      <a:endParaRPr kumimoji="0" lang="en-GB" altLang="de-DE" sz="11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sym typeface="Arial" charset="0"/>
                      </a:endParaRPr>
                    </a:p>
                  </a:txBody>
                  <a:tcPr marL="36000" marR="36000" marT="36006" marB="3600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0E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de-DE" sz="1100" b="0" i="0" u="none" strike="noStrike" cap="none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sym typeface="Arial" charset="0"/>
                        </a:rPr>
                        <a:t>Ширина радио-канала увеличена на </a:t>
                      </a:r>
                      <a:r>
                        <a:rPr kumimoji="0" lang="en-GB" altLang="de-DE" sz="1100" b="0" i="0" u="none" strike="noStrike" cap="none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sym typeface="Arial" charset="0"/>
                        </a:rPr>
                        <a:t>50%</a:t>
                      </a:r>
                      <a:r>
                        <a:rPr kumimoji="0" lang="ru-RU" altLang="de-DE" sz="1100" b="0" i="0" u="none" strike="noStrike" cap="none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sym typeface="Arial" charset="0"/>
                        </a:rPr>
                        <a:t>, что позволяет бесперебойно передавать поправки с частотой </a:t>
                      </a:r>
                      <a:r>
                        <a:rPr kumimoji="0" lang="en-GB" altLang="de-DE" sz="1100" b="0" i="0" u="none" strike="noStrike" cap="none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sym typeface="Arial" charset="0"/>
                        </a:rPr>
                        <a:t>1Hz </a:t>
                      </a:r>
                      <a:r>
                        <a:rPr kumimoji="0" lang="ru-RU" altLang="de-DE" sz="1100" b="0" i="0" u="none" strike="noStrike" cap="none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sym typeface="Arial" charset="0"/>
                        </a:rPr>
                        <a:t>в случае использования более </a:t>
                      </a:r>
                      <a:r>
                        <a:rPr kumimoji="0" lang="en-GB" altLang="de-DE" sz="1100" b="0" i="0" u="none" strike="noStrike" cap="none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sym typeface="Arial" charset="0"/>
                        </a:rPr>
                        <a:t>30 </a:t>
                      </a:r>
                      <a:r>
                        <a:rPr kumimoji="0" lang="ru-RU" altLang="de-DE" sz="1100" b="0" i="0" u="none" strike="noStrike" cap="none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sym typeface="Arial" charset="0"/>
                        </a:rPr>
                        <a:t>спутников одновременно для более надёжного позиционипрования</a:t>
                      </a:r>
                      <a:r>
                        <a:rPr kumimoji="0" lang="en-GB" altLang="de-DE" sz="1100" b="0" i="0" u="none" strike="noStrike" cap="none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sym typeface="Arial" charset="0"/>
                        </a:rPr>
                        <a:t>.</a:t>
                      </a:r>
                      <a:endParaRPr kumimoji="0" lang="en-GB" altLang="de-DE" sz="11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sym typeface="Arial" charset="0"/>
                      </a:endParaRPr>
                    </a:p>
                  </a:txBody>
                  <a:tcPr marL="36000" marR="36000" marT="36006" marB="3600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0E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de-DE" sz="11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sym typeface="Arial" charset="0"/>
                        </a:rPr>
                        <a:t>Новая </a:t>
                      </a:r>
                      <a:r>
                        <a:rPr kumimoji="0" lang="en-GB" altLang="de-DE" sz="11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sym typeface="Arial" charset="0"/>
                        </a:rPr>
                        <a:t>UHF </a:t>
                      </a:r>
                      <a:r>
                        <a:rPr kumimoji="0" lang="ru-RU" altLang="de-DE" sz="11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sym typeface="Arial" charset="0"/>
                        </a:rPr>
                        <a:t>технология</a:t>
                      </a:r>
                      <a:r>
                        <a:rPr kumimoji="0" lang="en-GB" altLang="de-DE" sz="11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sym typeface="Arial" charset="0"/>
                        </a:rPr>
                        <a:t> </a:t>
                      </a:r>
                      <a:r>
                        <a:rPr kumimoji="0" lang="ru-RU" altLang="de-DE" sz="11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sym typeface="Arial" charset="0"/>
                        </a:rPr>
                        <a:t>для бесперебойной работы по радио каналу (актуально и после </a:t>
                      </a:r>
                      <a:r>
                        <a:rPr kumimoji="0" lang="en-GB" altLang="de-DE" sz="11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sym typeface="Arial" charset="0"/>
                        </a:rPr>
                        <a:t>2020</a:t>
                      </a:r>
                      <a:r>
                        <a:rPr kumimoji="0" lang="ru-RU" altLang="de-DE" sz="11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sym typeface="Arial" charset="0"/>
                        </a:rPr>
                        <a:t> года)</a:t>
                      </a:r>
                      <a:r>
                        <a:rPr kumimoji="0" lang="en-GB" altLang="de-DE" sz="11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sym typeface="Arial" charset="0"/>
                        </a:rPr>
                        <a:t>.</a:t>
                      </a:r>
                    </a:p>
                  </a:txBody>
                  <a:tcPr marL="36000" marR="36000" marT="36006" marB="3600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0ED"/>
                    </a:solidFill>
                  </a:tcPr>
                </a:tc>
              </a:tr>
            </a:tbl>
          </a:graphicData>
        </a:graphic>
      </p:graphicFrame>
      <p:pic>
        <p:nvPicPr>
          <p:cNvPr id="12315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524000"/>
            <a:ext cx="1414463" cy="779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70031034"/>
      </p:ext>
    </p:extLst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01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de-DE" dirty="0" smtClean="0"/>
              <a:t>Leica </a:t>
            </a:r>
            <a:r>
              <a:rPr lang="en-US" altLang="de-DE" dirty="0" smtClean="0"/>
              <a:t>GS16</a:t>
            </a:r>
            <a:br>
              <a:rPr lang="en-US" altLang="de-DE" dirty="0" smtClean="0"/>
            </a:br>
            <a:r>
              <a:rPr lang="en-US" altLang="de-DE" dirty="0" err="1" smtClean="0">
                <a:solidFill>
                  <a:schemeClr val="tx1"/>
                </a:solidFill>
              </a:rPr>
              <a:t>SmartTrack</a:t>
            </a:r>
            <a:r>
              <a:rPr lang="en-US" altLang="de-DE" dirty="0" smtClean="0">
                <a:solidFill>
                  <a:schemeClr val="tx1"/>
                </a:solidFill>
              </a:rPr>
              <a:t> – </a:t>
            </a:r>
            <a:r>
              <a:rPr lang="ru-RU" altLang="de-DE" dirty="0" smtClean="0">
                <a:solidFill>
                  <a:schemeClr val="tx1"/>
                </a:solidFill>
              </a:rPr>
              <a:t>Использует все сигналы</a:t>
            </a:r>
            <a:endParaRPr lang="en-GB" altLang="de-DE" dirty="0" smtClean="0">
              <a:solidFill>
                <a:schemeClr val="tx1"/>
              </a:solidFill>
            </a:endParaRPr>
          </a:p>
        </p:txBody>
      </p:sp>
      <p:graphicFrame>
        <p:nvGraphicFramePr>
          <p:cNvPr id="55337" name="Group 4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1568887"/>
              </p:ext>
            </p:extLst>
          </p:nvPr>
        </p:nvGraphicFramePr>
        <p:xfrm>
          <a:off x="671513" y="1628775"/>
          <a:ext cx="4404543" cy="4568952"/>
        </p:xfrm>
        <a:graphic>
          <a:graphicData uri="http://schemas.openxmlformats.org/drawingml/2006/table">
            <a:tbl>
              <a:tblPr/>
              <a:tblGrid>
                <a:gridCol w="4404543"/>
              </a:tblGrid>
              <a:tr h="287338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spcAft>
                          <a:spcPct val="60000"/>
                        </a:spcAft>
                        <a:defRPr b="1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1588">
                        <a:spcBef>
                          <a:spcPct val="20000"/>
                        </a:spcBef>
                        <a:spcAft>
                          <a:spcPct val="60000"/>
                        </a:spcAft>
                        <a:buClr>
                          <a:srgbClr val="EE0033"/>
                        </a:buClr>
                        <a:buSzPct val="100000"/>
                        <a:buFont typeface="Wingdings" pitchFamily="2" charset="2"/>
                        <a:defRPr b="1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>
                        <a:spcAft>
                          <a:spcPct val="60000"/>
                        </a:spcAft>
                        <a:buClr>
                          <a:srgbClr val="EE0033"/>
                        </a:buClr>
                        <a:buSzPct val="10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>
                        <a:spcAft>
                          <a:spcPct val="60000"/>
                        </a:spcAft>
                        <a:buClr>
                          <a:srgbClr val="EE0033"/>
                        </a:buClr>
                        <a:buSzPct val="100000"/>
                        <a:buFont typeface="Wingdings" pitchFamily="2" charset="2"/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>
                        <a:spcAft>
                          <a:spcPct val="60000"/>
                        </a:spcAft>
                        <a:buClr>
                          <a:srgbClr val="EE0033"/>
                        </a:buClr>
                        <a:buSzPct val="100000"/>
                        <a:buFont typeface="Wingdings" pitchFamily="2" charset="2"/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0"/>
                        </a:spcBef>
                        <a:spcAft>
                          <a:spcPct val="60000"/>
                        </a:spcAft>
                        <a:buClr>
                          <a:srgbClr val="EE0033"/>
                        </a:buClr>
                        <a:buSzPct val="100000"/>
                        <a:buFont typeface="Wingdings" pitchFamily="2" charset="2"/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0"/>
                        </a:spcBef>
                        <a:spcAft>
                          <a:spcPct val="60000"/>
                        </a:spcAft>
                        <a:buClr>
                          <a:srgbClr val="EE0033"/>
                        </a:buClr>
                        <a:buSzPct val="100000"/>
                        <a:buFont typeface="Wingdings" pitchFamily="2" charset="2"/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0"/>
                        </a:spcBef>
                        <a:spcAft>
                          <a:spcPct val="60000"/>
                        </a:spcAft>
                        <a:buClr>
                          <a:srgbClr val="EE0033"/>
                        </a:buClr>
                        <a:buSzPct val="100000"/>
                        <a:buFont typeface="Wingdings" pitchFamily="2" charset="2"/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0"/>
                        </a:spcBef>
                        <a:spcAft>
                          <a:spcPct val="60000"/>
                        </a:spcAft>
                        <a:buClr>
                          <a:srgbClr val="EE0033"/>
                        </a:buClr>
                        <a:buSzPct val="100000"/>
                        <a:buFont typeface="Wingdings" pitchFamily="2" charset="2"/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1588" marR="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GS16 </a:t>
                      </a:r>
                      <a:r>
                        <a:rPr kumimoji="0" lang="ru-RU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отслеживает все спутники </a:t>
                      </a:r>
                      <a:r>
                        <a:rPr kumimoji="0" lang="en-US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GPS</a:t>
                      </a:r>
                      <a:r>
                        <a:rPr kumimoji="0" lang="en-US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, </a:t>
                      </a:r>
                      <a:r>
                        <a:rPr kumimoji="0" lang="en-US" alt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Glonass</a:t>
                      </a:r>
                      <a:r>
                        <a:rPr kumimoji="0" lang="en-US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, </a:t>
                      </a:r>
                      <a:r>
                        <a:rPr kumimoji="0" lang="en-US" alt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BeiDou</a:t>
                      </a:r>
                      <a:r>
                        <a:rPr kumimoji="0" lang="ru-RU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, </a:t>
                      </a:r>
                      <a:r>
                        <a:rPr kumimoji="0" lang="en-US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Galileo </a:t>
                      </a:r>
                      <a:r>
                        <a:rPr kumimoji="0" lang="ru-RU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и использует все их сигналы. Технология </a:t>
                      </a:r>
                      <a:r>
                        <a:rPr kumimoji="0" lang="en-US" alt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SmartTrack</a:t>
                      </a:r>
                      <a:r>
                        <a:rPr kumimoji="0" lang="ru-RU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, гарантирует низкий уровень шума. </a:t>
                      </a:r>
                      <a:endParaRPr kumimoji="0" lang="en-US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44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spcAft>
                          <a:spcPct val="60000"/>
                        </a:spcAft>
                        <a:defRPr b="1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spcAft>
                          <a:spcPct val="60000"/>
                        </a:spcAft>
                        <a:buClr>
                          <a:srgbClr val="EE0033"/>
                        </a:buClr>
                        <a:buSzPct val="100000"/>
                        <a:buFont typeface="Wingdings" pitchFamily="2" charset="2"/>
                        <a:defRPr b="1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>
                        <a:spcAft>
                          <a:spcPct val="60000"/>
                        </a:spcAft>
                        <a:buClr>
                          <a:srgbClr val="EE0033"/>
                        </a:buClr>
                        <a:buSzPct val="10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>
                        <a:spcAft>
                          <a:spcPct val="60000"/>
                        </a:spcAft>
                        <a:buClr>
                          <a:srgbClr val="EE0033"/>
                        </a:buClr>
                        <a:buSzPct val="100000"/>
                        <a:buFont typeface="Wingdings" pitchFamily="2" charset="2"/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>
                        <a:spcAft>
                          <a:spcPct val="60000"/>
                        </a:spcAft>
                        <a:buClr>
                          <a:srgbClr val="EE0033"/>
                        </a:buClr>
                        <a:buSzPct val="100000"/>
                        <a:buFont typeface="Wingdings" pitchFamily="2" charset="2"/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0"/>
                        </a:spcBef>
                        <a:spcAft>
                          <a:spcPct val="60000"/>
                        </a:spcAft>
                        <a:buClr>
                          <a:srgbClr val="EE0033"/>
                        </a:buClr>
                        <a:buSzPct val="100000"/>
                        <a:buFont typeface="Wingdings" pitchFamily="2" charset="2"/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0"/>
                        </a:spcBef>
                        <a:spcAft>
                          <a:spcPct val="60000"/>
                        </a:spcAft>
                        <a:buClr>
                          <a:srgbClr val="EE0033"/>
                        </a:buClr>
                        <a:buSzPct val="100000"/>
                        <a:buFont typeface="Wingdings" pitchFamily="2" charset="2"/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0"/>
                        </a:spcBef>
                        <a:spcAft>
                          <a:spcPct val="60000"/>
                        </a:spcAft>
                        <a:buClr>
                          <a:srgbClr val="EE0033"/>
                        </a:buClr>
                        <a:buSzPct val="100000"/>
                        <a:buFont typeface="Wingdings" pitchFamily="2" charset="2"/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0"/>
                        </a:spcBef>
                        <a:spcAft>
                          <a:spcPct val="60000"/>
                        </a:spcAft>
                        <a:buClr>
                          <a:srgbClr val="EE0033"/>
                        </a:buClr>
                        <a:buSzPct val="100000"/>
                        <a:buFont typeface="Wingdings" pitchFamily="2" charset="2"/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de-DE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(… </a:t>
                      </a:r>
                      <a:r>
                        <a:rPr kumimoji="0" lang="ru-RU" altLang="de-DE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что означает</a:t>
                      </a:r>
                      <a:r>
                        <a:rPr kumimoji="0" lang="en-GB" altLang="de-DE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en-GB" altLang="de-DE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…)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3213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spcAft>
                          <a:spcPct val="60000"/>
                        </a:spcAft>
                        <a:defRPr b="1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1588">
                        <a:spcBef>
                          <a:spcPct val="20000"/>
                        </a:spcBef>
                        <a:spcAft>
                          <a:spcPct val="60000"/>
                        </a:spcAft>
                        <a:buClr>
                          <a:srgbClr val="EE0033"/>
                        </a:buClr>
                        <a:buSzPct val="100000"/>
                        <a:buFont typeface="Wingdings" pitchFamily="2" charset="2"/>
                        <a:defRPr b="1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>
                        <a:spcAft>
                          <a:spcPct val="60000"/>
                        </a:spcAft>
                        <a:buClr>
                          <a:srgbClr val="EE0033"/>
                        </a:buClr>
                        <a:buSzPct val="10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>
                        <a:spcAft>
                          <a:spcPct val="60000"/>
                        </a:spcAft>
                        <a:buClr>
                          <a:srgbClr val="EE0033"/>
                        </a:buClr>
                        <a:buSzPct val="100000"/>
                        <a:buFont typeface="Wingdings" pitchFamily="2" charset="2"/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>
                        <a:spcAft>
                          <a:spcPct val="60000"/>
                        </a:spcAft>
                        <a:buClr>
                          <a:srgbClr val="EE0033"/>
                        </a:buClr>
                        <a:buSzPct val="100000"/>
                        <a:buFont typeface="Wingdings" pitchFamily="2" charset="2"/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0"/>
                        </a:spcBef>
                        <a:spcAft>
                          <a:spcPct val="60000"/>
                        </a:spcAft>
                        <a:buClr>
                          <a:srgbClr val="EE0033"/>
                        </a:buClr>
                        <a:buSzPct val="100000"/>
                        <a:buFont typeface="Wingdings" pitchFamily="2" charset="2"/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0"/>
                        </a:spcBef>
                        <a:spcAft>
                          <a:spcPct val="60000"/>
                        </a:spcAft>
                        <a:buClr>
                          <a:srgbClr val="EE0033"/>
                        </a:buClr>
                        <a:buSzPct val="100000"/>
                        <a:buFont typeface="Wingdings" pitchFamily="2" charset="2"/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0"/>
                        </a:spcBef>
                        <a:spcAft>
                          <a:spcPct val="60000"/>
                        </a:spcAft>
                        <a:buClr>
                          <a:srgbClr val="EE0033"/>
                        </a:buClr>
                        <a:buSzPct val="100000"/>
                        <a:buFont typeface="Wingdings" pitchFamily="2" charset="2"/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0"/>
                        </a:spcBef>
                        <a:spcAft>
                          <a:spcPct val="60000"/>
                        </a:spcAft>
                        <a:buClr>
                          <a:srgbClr val="EE0033"/>
                        </a:buClr>
                        <a:buSzPct val="100000"/>
                        <a:buFont typeface="Wingdings" pitchFamily="2" charset="2"/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1588" marR="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Точки можно измерять в районах с сильно ограниченным небосводом.</a:t>
                      </a:r>
                      <a:endParaRPr kumimoji="0" lang="en-US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1588" marR="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Да, может быть спутники </a:t>
                      </a:r>
                      <a:r>
                        <a:rPr kumimoji="0" lang="en-US" alt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BeiDou</a:t>
                      </a:r>
                      <a:r>
                        <a:rPr kumimoji="0" lang="en-US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ru-RU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не каждый день будут улучшать позиционирование, но в некоторых ситуациях дополнительные спутники помогут получить фиксированное решение</a:t>
                      </a:r>
                      <a:r>
                        <a:rPr kumimoji="0" lang="en-US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.</a:t>
                      </a:r>
                      <a:endParaRPr kumimoji="0" lang="en-US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1588" marR="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Высокая точность и надежность  особенно актуальны в сложных условиях наблюдений.</a:t>
                      </a:r>
                    </a:p>
                    <a:p>
                      <a:pPr marL="1588" marR="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Вы можете доверять данным приемника.</a:t>
                      </a:r>
                      <a:endParaRPr kumimoji="0" lang="en-US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4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spcAft>
                          <a:spcPct val="60000"/>
                        </a:spcAft>
                        <a:defRPr b="1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spcAft>
                          <a:spcPct val="60000"/>
                        </a:spcAft>
                        <a:buClr>
                          <a:srgbClr val="EE0033"/>
                        </a:buClr>
                        <a:buSzPct val="100000"/>
                        <a:buFont typeface="Wingdings" pitchFamily="2" charset="2"/>
                        <a:defRPr b="1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>
                        <a:spcAft>
                          <a:spcPct val="60000"/>
                        </a:spcAft>
                        <a:buClr>
                          <a:srgbClr val="EE0033"/>
                        </a:buClr>
                        <a:buSzPct val="10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>
                        <a:spcAft>
                          <a:spcPct val="60000"/>
                        </a:spcAft>
                        <a:buClr>
                          <a:srgbClr val="EE0033"/>
                        </a:buClr>
                        <a:buSzPct val="100000"/>
                        <a:buFont typeface="Wingdings" pitchFamily="2" charset="2"/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>
                        <a:spcAft>
                          <a:spcPct val="60000"/>
                        </a:spcAft>
                        <a:buClr>
                          <a:srgbClr val="EE0033"/>
                        </a:buClr>
                        <a:buSzPct val="100000"/>
                        <a:buFont typeface="Wingdings" pitchFamily="2" charset="2"/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0"/>
                        </a:spcBef>
                        <a:spcAft>
                          <a:spcPct val="60000"/>
                        </a:spcAft>
                        <a:buClr>
                          <a:srgbClr val="EE0033"/>
                        </a:buClr>
                        <a:buSzPct val="100000"/>
                        <a:buFont typeface="Wingdings" pitchFamily="2" charset="2"/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0"/>
                        </a:spcBef>
                        <a:spcAft>
                          <a:spcPct val="60000"/>
                        </a:spcAft>
                        <a:buClr>
                          <a:srgbClr val="EE0033"/>
                        </a:buClr>
                        <a:buSzPct val="100000"/>
                        <a:buFont typeface="Wingdings" pitchFamily="2" charset="2"/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0"/>
                        </a:spcBef>
                        <a:spcAft>
                          <a:spcPct val="60000"/>
                        </a:spcAft>
                        <a:buClr>
                          <a:srgbClr val="EE0033"/>
                        </a:buClr>
                        <a:buSzPct val="100000"/>
                        <a:buFont typeface="Wingdings" pitchFamily="2" charset="2"/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0"/>
                        </a:spcBef>
                        <a:spcAft>
                          <a:spcPct val="60000"/>
                        </a:spcAft>
                        <a:buClr>
                          <a:srgbClr val="EE0033"/>
                        </a:buClr>
                        <a:buSzPct val="100000"/>
                        <a:buFont typeface="Wingdings" pitchFamily="2" charset="2"/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altLang="de-DE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Arial" charset="0"/>
                          <a:cs typeface="Arial" charset="0"/>
                        </a:rPr>
                        <a:t>(… </a:t>
                      </a:r>
                      <a:r>
                        <a:rPr kumimoji="0" lang="ru-RU" altLang="de-DE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Arial" charset="0"/>
                          <a:cs typeface="Arial" charset="0"/>
                        </a:rPr>
                        <a:t>что ценно, потому что</a:t>
                      </a:r>
                      <a:r>
                        <a:rPr kumimoji="0" lang="en-GB" altLang="de-DE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Arial" charset="0"/>
                          <a:cs typeface="Arial" charset="0"/>
                        </a:rPr>
                        <a:t>…)</a:t>
                      </a:r>
                      <a:endParaRPr kumimoji="0" lang="en-GB" altLang="de-DE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95959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1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spcAft>
                          <a:spcPct val="60000"/>
                        </a:spcAft>
                        <a:defRPr b="1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spcAft>
                          <a:spcPct val="60000"/>
                        </a:spcAft>
                        <a:buClr>
                          <a:srgbClr val="EE0033"/>
                        </a:buClr>
                        <a:buSzPct val="100000"/>
                        <a:buFont typeface="Wingdings" pitchFamily="2" charset="2"/>
                        <a:defRPr b="1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>
                        <a:spcAft>
                          <a:spcPct val="60000"/>
                        </a:spcAft>
                        <a:buClr>
                          <a:srgbClr val="EE0033"/>
                        </a:buClr>
                        <a:buSzPct val="10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>
                        <a:spcAft>
                          <a:spcPct val="60000"/>
                        </a:spcAft>
                        <a:buClr>
                          <a:srgbClr val="EE0033"/>
                        </a:buClr>
                        <a:buSzPct val="100000"/>
                        <a:buFont typeface="Wingdings" pitchFamily="2" charset="2"/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>
                        <a:spcAft>
                          <a:spcPct val="60000"/>
                        </a:spcAft>
                        <a:buClr>
                          <a:srgbClr val="EE0033"/>
                        </a:buClr>
                        <a:buSzPct val="100000"/>
                        <a:buFont typeface="Wingdings" pitchFamily="2" charset="2"/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0"/>
                        </a:spcBef>
                        <a:spcAft>
                          <a:spcPct val="60000"/>
                        </a:spcAft>
                        <a:buClr>
                          <a:srgbClr val="EE0033"/>
                        </a:buClr>
                        <a:buSzPct val="100000"/>
                        <a:buFont typeface="Wingdings" pitchFamily="2" charset="2"/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0"/>
                        </a:spcBef>
                        <a:spcAft>
                          <a:spcPct val="60000"/>
                        </a:spcAft>
                        <a:buClr>
                          <a:srgbClr val="EE0033"/>
                        </a:buClr>
                        <a:buSzPct val="100000"/>
                        <a:buFont typeface="Wingdings" pitchFamily="2" charset="2"/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0"/>
                        </a:spcBef>
                        <a:spcAft>
                          <a:spcPct val="60000"/>
                        </a:spcAft>
                        <a:buClr>
                          <a:srgbClr val="EE0033"/>
                        </a:buClr>
                        <a:buSzPct val="100000"/>
                        <a:buFont typeface="Wingdings" pitchFamily="2" charset="2"/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0"/>
                        </a:spcBef>
                        <a:spcAft>
                          <a:spcPct val="60000"/>
                        </a:spcAft>
                        <a:buClr>
                          <a:srgbClr val="EE0033"/>
                        </a:buClr>
                        <a:buSzPct val="100000"/>
                        <a:buFont typeface="Wingdings" pitchFamily="2" charset="2"/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Максимальная доступность и точность означают высочайшую продуктивность использования</a:t>
                      </a:r>
                      <a:r>
                        <a:rPr kumimoji="0" lang="en-US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.</a:t>
                      </a:r>
                      <a:endParaRPr kumimoji="0" lang="en-US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55316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5013325"/>
            <a:ext cx="3365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5317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709738"/>
            <a:ext cx="369888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5318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2420938"/>
            <a:ext cx="363538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6118" y="1556792"/>
            <a:ext cx="3022475" cy="172819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7184" y="3717032"/>
            <a:ext cx="3160341" cy="1896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0" name="Picture 3" descr="forest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1556792"/>
            <a:ext cx="3107960" cy="193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1" name="Group 4"/>
          <p:cNvGrpSpPr>
            <a:grpSpLocks/>
          </p:cNvGrpSpPr>
          <p:nvPr/>
        </p:nvGrpSpPr>
        <p:grpSpPr bwMode="auto">
          <a:xfrm>
            <a:off x="5334000" y="3177843"/>
            <a:ext cx="3048000" cy="251157"/>
            <a:chOff x="1254" y="3475"/>
            <a:chExt cx="2903" cy="384"/>
          </a:xfrm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 rot="312308">
              <a:off x="1254" y="3645"/>
              <a:ext cx="2903" cy="45"/>
            </a:xfrm>
            <a:prstGeom prst="rect">
              <a:avLst/>
            </a:prstGeom>
            <a:solidFill>
              <a:schemeClr val="tx1">
                <a:alpha val="50195"/>
              </a:schemeClr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rIns="0" anchor="ctr">
              <a:spAutoFit/>
            </a:bodyPr>
            <a:lstStyle>
              <a:lvl1pPr algn="l" eaLnBrk="0" hangingPunct="0">
                <a:spcBef>
                  <a:spcPct val="20000"/>
                </a:spcBef>
                <a:spcAft>
                  <a:spcPct val="60000"/>
                </a:spcAft>
                <a:buChar char="•"/>
                <a:defRPr sz="20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spcAft>
                  <a:spcPct val="60000"/>
                </a:spcAft>
                <a:buClr>
                  <a:schemeClr val="tx2"/>
                </a:buClr>
                <a:buSzPct val="100000"/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algn="l" eaLnBrk="0" hangingPunct="0">
                <a:spcAft>
                  <a:spcPct val="60000"/>
                </a:spcAft>
                <a:buClr>
                  <a:schemeClr val="tx2"/>
                </a:buClr>
                <a:buSzPct val="100000"/>
                <a:buFont typeface="Wingdings" pitchFamily="2" charset="2"/>
                <a:buChar char="§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algn="l" eaLnBrk="0" hangingPunct="0">
                <a:spcAft>
                  <a:spcPct val="60000"/>
                </a:spcAft>
                <a:buClr>
                  <a:schemeClr val="tx2"/>
                </a:buClr>
                <a:buSzPct val="100000"/>
                <a:buFont typeface="Wingdings" pitchFamily="2" charset="2"/>
                <a:buChar char="§"/>
                <a:defRPr sz="16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algn="l" eaLnBrk="0" hangingPunct="0">
                <a:spcAft>
                  <a:spcPct val="60000"/>
                </a:spcAft>
                <a:buClr>
                  <a:schemeClr val="tx2"/>
                </a:buClr>
                <a:buSzPct val="100000"/>
                <a:buFont typeface="Wingdings" pitchFamily="2" charset="2"/>
                <a:buChar char="§"/>
                <a:defRPr sz="16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60000"/>
                </a:spcAft>
                <a:buClr>
                  <a:schemeClr val="tx2"/>
                </a:buClr>
                <a:buSzPct val="100000"/>
                <a:buFont typeface="Wingdings" pitchFamily="2" charset="2"/>
                <a:buChar char="§"/>
                <a:defRPr sz="16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60000"/>
                </a:spcAft>
                <a:buClr>
                  <a:schemeClr val="tx2"/>
                </a:buClr>
                <a:buSzPct val="100000"/>
                <a:buFont typeface="Wingdings" pitchFamily="2" charset="2"/>
                <a:buChar char="§"/>
                <a:defRPr sz="16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60000"/>
                </a:spcAft>
                <a:buClr>
                  <a:schemeClr val="tx2"/>
                </a:buClr>
                <a:buSzPct val="100000"/>
                <a:buFont typeface="Wingdings" pitchFamily="2" charset="2"/>
                <a:buChar char="§"/>
                <a:defRPr sz="16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60000"/>
                </a:spcAft>
                <a:buClr>
                  <a:schemeClr val="tx2"/>
                </a:buClr>
                <a:buSzPct val="100000"/>
                <a:buFont typeface="Wingdings" pitchFamily="2" charset="2"/>
                <a:buChar char="§"/>
                <a:defRPr sz="16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endParaRPr lang="ru-RU" altLang="ru-RU" sz="1600"/>
            </a:p>
          </p:txBody>
        </p:sp>
        <p:sp>
          <p:nvSpPr>
            <p:cNvPr id="13" name="AutoShape 6"/>
            <p:cNvSpPr>
              <a:spLocks noChangeArrowheads="1"/>
            </p:cNvSpPr>
            <p:nvPr/>
          </p:nvSpPr>
          <p:spPr bwMode="auto">
            <a:xfrm rot="-4977532">
              <a:off x="3073" y="3600"/>
              <a:ext cx="293" cy="225"/>
            </a:xfrm>
            <a:prstGeom prst="rightArrow">
              <a:avLst>
                <a:gd name="adj1" fmla="val 39361"/>
                <a:gd name="adj2" fmla="val 51317"/>
              </a:avLst>
            </a:prstGeom>
            <a:solidFill>
              <a:schemeClr val="accent1">
                <a:alpha val="50195"/>
              </a:schemeClr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rIns="0" anchor="ctr">
              <a:spAutoFit/>
            </a:bodyPr>
            <a:lstStyle>
              <a:lvl1pPr algn="l" eaLnBrk="0" hangingPunct="0">
                <a:spcBef>
                  <a:spcPct val="20000"/>
                </a:spcBef>
                <a:spcAft>
                  <a:spcPct val="60000"/>
                </a:spcAft>
                <a:buChar char="•"/>
                <a:defRPr sz="20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spcAft>
                  <a:spcPct val="60000"/>
                </a:spcAft>
                <a:buClr>
                  <a:schemeClr val="tx2"/>
                </a:buClr>
                <a:buSzPct val="100000"/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algn="l" eaLnBrk="0" hangingPunct="0">
                <a:spcAft>
                  <a:spcPct val="60000"/>
                </a:spcAft>
                <a:buClr>
                  <a:schemeClr val="tx2"/>
                </a:buClr>
                <a:buSzPct val="100000"/>
                <a:buFont typeface="Wingdings" pitchFamily="2" charset="2"/>
                <a:buChar char="§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algn="l" eaLnBrk="0" hangingPunct="0">
                <a:spcAft>
                  <a:spcPct val="60000"/>
                </a:spcAft>
                <a:buClr>
                  <a:schemeClr val="tx2"/>
                </a:buClr>
                <a:buSzPct val="100000"/>
                <a:buFont typeface="Wingdings" pitchFamily="2" charset="2"/>
                <a:buChar char="§"/>
                <a:defRPr sz="16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algn="l" eaLnBrk="0" hangingPunct="0">
                <a:spcAft>
                  <a:spcPct val="60000"/>
                </a:spcAft>
                <a:buClr>
                  <a:schemeClr val="tx2"/>
                </a:buClr>
                <a:buSzPct val="100000"/>
                <a:buFont typeface="Wingdings" pitchFamily="2" charset="2"/>
                <a:buChar char="§"/>
                <a:defRPr sz="16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60000"/>
                </a:spcAft>
                <a:buClr>
                  <a:schemeClr val="tx2"/>
                </a:buClr>
                <a:buSzPct val="100000"/>
                <a:buFont typeface="Wingdings" pitchFamily="2" charset="2"/>
                <a:buChar char="§"/>
                <a:defRPr sz="16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60000"/>
                </a:spcAft>
                <a:buClr>
                  <a:schemeClr val="tx2"/>
                </a:buClr>
                <a:buSzPct val="100000"/>
                <a:buFont typeface="Wingdings" pitchFamily="2" charset="2"/>
                <a:buChar char="§"/>
                <a:defRPr sz="16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60000"/>
                </a:spcAft>
                <a:buClr>
                  <a:schemeClr val="tx2"/>
                </a:buClr>
                <a:buSzPct val="100000"/>
                <a:buFont typeface="Wingdings" pitchFamily="2" charset="2"/>
                <a:buChar char="§"/>
                <a:defRPr sz="16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60000"/>
                </a:spcAft>
                <a:buClr>
                  <a:schemeClr val="tx2"/>
                </a:buClr>
                <a:buSzPct val="100000"/>
                <a:buFont typeface="Wingdings" pitchFamily="2" charset="2"/>
                <a:buChar char="§"/>
                <a:defRPr sz="16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endParaRPr lang="ru-RU" altLang="ru-RU" sz="1600"/>
            </a:p>
          </p:txBody>
        </p:sp>
        <p:sp>
          <p:nvSpPr>
            <p:cNvPr id="14" name="AutoShape 7"/>
            <p:cNvSpPr>
              <a:spLocks noChangeArrowheads="1"/>
            </p:cNvSpPr>
            <p:nvPr/>
          </p:nvSpPr>
          <p:spPr bwMode="auto">
            <a:xfrm rot="-4977532">
              <a:off x="1939" y="3509"/>
              <a:ext cx="293" cy="225"/>
            </a:xfrm>
            <a:prstGeom prst="rightArrow">
              <a:avLst>
                <a:gd name="adj1" fmla="val 39361"/>
                <a:gd name="adj2" fmla="val 51317"/>
              </a:avLst>
            </a:prstGeom>
            <a:solidFill>
              <a:schemeClr val="accent1">
                <a:alpha val="50195"/>
              </a:schemeClr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rIns="0" anchor="ctr">
              <a:spAutoFit/>
            </a:bodyPr>
            <a:lstStyle>
              <a:lvl1pPr algn="l" eaLnBrk="0" hangingPunct="0">
                <a:spcBef>
                  <a:spcPct val="20000"/>
                </a:spcBef>
                <a:spcAft>
                  <a:spcPct val="60000"/>
                </a:spcAft>
                <a:buChar char="•"/>
                <a:defRPr sz="20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spcAft>
                  <a:spcPct val="60000"/>
                </a:spcAft>
                <a:buClr>
                  <a:schemeClr val="tx2"/>
                </a:buClr>
                <a:buSzPct val="100000"/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algn="l" eaLnBrk="0" hangingPunct="0">
                <a:spcAft>
                  <a:spcPct val="60000"/>
                </a:spcAft>
                <a:buClr>
                  <a:schemeClr val="tx2"/>
                </a:buClr>
                <a:buSzPct val="100000"/>
                <a:buFont typeface="Wingdings" pitchFamily="2" charset="2"/>
                <a:buChar char="§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algn="l" eaLnBrk="0" hangingPunct="0">
                <a:spcAft>
                  <a:spcPct val="60000"/>
                </a:spcAft>
                <a:buClr>
                  <a:schemeClr val="tx2"/>
                </a:buClr>
                <a:buSzPct val="100000"/>
                <a:buFont typeface="Wingdings" pitchFamily="2" charset="2"/>
                <a:buChar char="§"/>
                <a:defRPr sz="16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algn="l" eaLnBrk="0" hangingPunct="0">
                <a:spcAft>
                  <a:spcPct val="60000"/>
                </a:spcAft>
                <a:buClr>
                  <a:schemeClr val="tx2"/>
                </a:buClr>
                <a:buSzPct val="100000"/>
                <a:buFont typeface="Wingdings" pitchFamily="2" charset="2"/>
                <a:buChar char="§"/>
                <a:defRPr sz="16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60000"/>
                </a:spcAft>
                <a:buClr>
                  <a:schemeClr val="tx2"/>
                </a:buClr>
                <a:buSzPct val="100000"/>
                <a:buFont typeface="Wingdings" pitchFamily="2" charset="2"/>
                <a:buChar char="§"/>
                <a:defRPr sz="16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60000"/>
                </a:spcAft>
                <a:buClr>
                  <a:schemeClr val="tx2"/>
                </a:buClr>
                <a:buSzPct val="100000"/>
                <a:buFont typeface="Wingdings" pitchFamily="2" charset="2"/>
                <a:buChar char="§"/>
                <a:defRPr sz="16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60000"/>
                </a:spcAft>
                <a:buClr>
                  <a:schemeClr val="tx2"/>
                </a:buClr>
                <a:buSzPct val="100000"/>
                <a:buFont typeface="Wingdings" pitchFamily="2" charset="2"/>
                <a:buChar char="§"/>
                <a:defRPr sz="16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60000"/>
                </a:spcAft>
                <a:buClr>
                  <a:schemeClr val="tx2"/>
                </a:buClr>
                <a:buSzPct val="100000"/>
                <a:buFont typeface="Wingdings" pitchFamily="2" charset="2"/>
                <a:buChar char="§"/>
                <a:defRPr sz="16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endParaRPr lang="ru-RU" altLang="ru-RU" sz="1600"/>
            </a:p>
          </p:txBody>
        </p:sp>
      </p:grpSp>
    </p:spTree>
    <p:extLst>
      <p:ext uri="{BB962C8B-B14F-4D97-AF65-F5344CB8AC3E}">
        <p14:creationId xmlns:p14="http://schemas.microsoft.com/office/powerpoint/2010/main" val="10263362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38889E-6 -3.52764E-6 L 0.06302 -0.0758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42" y="-37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de-DE" dirty="0" smtClean="0"/>
              <a:t>Leica </a:t>
            </a:r>
            <a:r>
              <a:rPr lang="en-US" altLang="de-DE" dirty="0" smtClean="0"/>
              <a:t>GS16</a:t>
            </a:r>
            <a:r>
              <a:rPr lang="en-US" altLang="de-DE" dirty="0" smtClean="0"/>
              <a:t/>
            </a:r>
            <a:br>
              <a:rPr lang="en-US" altLang="de-DE" dirty="0" smtClean="0"/>
            </a:br>
            <a:r>
              <a:rPr lang="en-US" altLang="de-DE" dirty="0" err="1" smtClean="0">
                <a:solidFill>
                  <a:schemeClr val="tx1"/>
                </a:solidFill>
              </a:rPr>
              <a:t>SmartCheck</a:t>
            </a:r>
            <a:r>
              <a:rPr lang="en-US" altLang="de-DE" dirty="0" smtClean="0">
                <a:solidFill>
                  <a:schemeClr val="tx1"/>
                </a:solidFill>
              </a:rPr>
              <a:t> – </a:t>
            </a:r>
            <a:r>
              <a:rPr lang="ru-RU" altLang="de-DE" dirty="0" smtClean="0">
                <a:solidFill>
                  <a:schemeClr val="tx1"/>
                </a:solidFill>
              </a:rPr>
              <a:t>Постоянная проверка результата</a:t>
            </a:r>
            <a:endParaRPr lang="en-GB" altLang="de-DE" dirty="0" smtClean="0">
              <a:solidFill>
                <a:schemeClr val="tx1"/>
              </a:solidFill>
            </a:endParaRPr>
          </a:p>
        </p:txBody>
      </p:sp>
      <p:graphicFrame>
        <p:nvGraphicFramePr>
          <p:cNvPr id="57373" name="Group 2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83477538"/>
              </p:ext>
            </p:extLst>
          </p:nvPr>
        </p:nvGraphicFramePr>
        <p:xfrm>
          <a:off x="671513" y="1628775"/>
          <a:ext cx="3900487" cy="3459480"/>
        </p:xfrm>
        <a:graphic>
          <a:graphicData uri="http://schemas.openxmlformats.org/drawingml/2006/table">
            <a:tbl>
              <a:tblPr/>
              <a:tblGrid>
                <a:gridCol w="3900487"/>
              </a:tblGrid>
              <a:tr h="287338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spcAft>
                          <a:spcPct val="60000"/>
                        </a:spcAft>
                        <a:defRPr b="1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1588">
                        <a:spcBef>
                          <a:spcPct val="20000"/>
                        </a:spcBef>
                        <a:spcAft>
                          <a:spcPct val="60000"/>
                        </a:spcAft>
                        <a:buClr>
                          <a:srgbClr val="EE0033"/>
                        </a:buClr>
                        <a:buSzPct val="100000"/>
                        <a:buFont typeface="Wingdings" pitchFamily="2" charset="2"/>
                        <a:defRPr b="1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>
                        <a:spcAft>
                          <a:spcPct val="60000"/>
                        </a:spcAft>
                        <a:buClr>
                          <a:srgbClr val="EE0033"/>
                        </a:buClr>
                        <a:buSzPct val="10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>
                        <a:spcAft>
                          <a:spcPct val="60000"/>
                        </a:spcAft>
                        <a:buClr>
                          <a:srgbClr val="EE0033"/>
                        </a:buClr>
                        <a:buSzPct val="100000"/>
                        <a:buFont typeface="Wingdings" pitchFamily="2" charset="2"/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>
                        <a:spcAft>
                          <a:spcPct val="60000"/>
                        </a:spcAft>
                        <a:buClr>
                          <a:srgbClr val="EE0033"/>
                        </a:buClr>
                        <a:buSzPct val="100000"/>
                        <a:buFont typeface="Wingdings" pitchFamily="2" charset="2"/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0"/>
                        </a:spcBef>
                        <a:spcAft>
                          <a:spcPct val="60000"/>
                        </a:spcAft>
                        <a:buClr>
                          <a:srgbClr val="EE0033"/>
                        </a:buClr>
                        <a:buSzPct val="100000"/>
                        <a:buFont typeface="Wingdings" pitchFamily="2" charset="2"/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0"/>
                        </a:spcBef>
                        <a:spcAft>
                          <a:spcPct val="60000"/>
                        </a:spcAft>
                        <a:buClr>
                          <a:srgbClr val="EE0033"/>
                        </a:buClr>
                        <a:buSzPct val="100000"/>
                        <a:buFont typeface="Wingdings" pitchFamily="2" charset="2"/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0"/>
                        </a:spcBef>
                        <a:spcAft>
                          <a:spcPct val="60000"/>
                        </a:spcAft>
                        <a:buClr>
                          <a:srgbClr val="EE0033"/>
                        </a:buClr>
                        <a:buSzPct val="100000"/>
                        <a:buFont typeface="Wingdings" pitchFamily="2" charset="2"/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0"/>
                        </a:spcBef>
                        <a:spcAft>
                          <a:spcPct val="60000"/>
                        </a:spcAft>
                        <a:buClr>
                          <a:srgbClr val="EE0033"/>
                        </a:buClr>
                        <a:buSzPct val="100000"/>
                        <a:buFont typeface="Wingdings" pitchFamily="2" charset="2"/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1588" marR="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SmartCheck</a:t>
                      </a:r>
                      <a:r>
                        <a:rPr kumimoji="0" lang="en-US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ru-RU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оценивает и постоянно проверяет </a:t>
                      </a:r>
                      <a:r>
                        <a:rPr kumimoji="0" lang="en-US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RTK </a:t>
                      </a:r>
                      <a:r>
                        <a:rPr kumimoji="0" lang="ru-RU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решение</a:t>
                      </a:r>
                      <a:endParaRPr kumimoji="0" lang="en-US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44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spcAft>
                          <a:spcPct val="60000"/>
                        </a:spcAft>
                        <a:defRPr b="1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spcAft>
                          <a:spcPct val="60000"/>
                        </a:spcAft>
                        <a:buClr>
                          <a:srgbClr val="EE0033"/>
                        </a:buClr>
                        <a:buSzPct val="100000"/>
                        <a:buFont typeface="Wingdings" pitchFamily="2" charset="2"/>
                        <a:defRPr b="1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>
                        <a:spcAft>
                          <a:spcPct val="60000"/>
                        </a:spcAft>
                        <a:buClr>
                          <a:srgbClr val="EE0033"/>
                        </a:buClr>
                        <a:buSzPct val="10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>
                        <a:spcAft>
                          <a:spcPct val="60000"/>
                        </a:spcAft>
                        <a:buClr>
                          <a:srgbClr val="EE0033"/>
                        </a:buClr>
                        <a:buSzPct val="100000"/>
                        <a:buFont typeface="Wingdings" pitchFamily="2" charset="2"/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>
                        <a:spcAft>
                          <a:spcPct val="60000"/>
                        </a:spcAft>
                        <a:buClr>
                          <a:srgbClr val="EE0033"/>
                        </a:buClr>
                        <a:buSzPct val="100000"/>
                        <a:buFont typeface="Wingdings" pitchFamily="2" charset="2"/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0"/>
                        </a:spcBef>
                        <a:spcAft>
                          <a:spcPct val="60000"/>
                        </a:spcAft>
                        <a:buClr>
                          <a:srgbClr val="EE0033"/>
                        </a:buClr>
                        <a:buSzPct val="100000"/>
                        <a:buFont typeface="Wingdings" pitchFamily="2" charset="2"/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0"/>
                        </a:spcBef>
                        <a:spcAft>
                          <a:spcPct val="60000"/>
                        </a:spcAft>
                        <a:buClr>
                          <a:srgbClr val="EE0033"/>
                        </a:buClr>
                        <a:buSzPct val="100000"/>
                        <a:buFont typeface="Wingdings" pitchFamily="2" charset="2"/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0"/>
                        </a:spcBef>
                        <a:spcAft>
                          <a:spcPct val="60000"/>
                        </a:spcAft>
                        <a:buClr>
                          <a:srgbClr val="EE0033"/>
                        </a:buClr>
                        <a:buSzPct val="100000"/>
                        <a:buFont typeface="Wingdings" pitchFamily="2" charset="2"/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0"/>
                        </a:spcBef>
                        <a:spcAft>
                          <a:spcPct val="60000"/>
                        </a:spcAft>
                        <a:buClr>
                          <a:srgbClr val="EE0033"/>
                        </a:buClr>
                        <a:buSzPct val="100000"/>
                        <a:buFont typeface="Wingdings" pitchFamily="2" charset="2"/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de-DE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(…</a:t>
                      </a:r>
                      <a:r>
                        <a:rPr kumimoji="0" lang="ru-RU" altLang="de-DE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что означает</a:t>
                      </a:r>
                      <a:r>
                        <a:rPr kumimoji="0" lang="en-GB" altLang="de-DE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en-GB" altLang="de-DE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…)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3213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spcAft>
                          <a:spcPct val="60000"/>
                        </a:spcAft>
                        <a:defRPr b="1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1588">
                        <a:spcBef>
                          <a:spcPct val="20000"/>
                        </a:spcBef>
                        <a:spcAft>
                          <a:spcPct val="60000"/>
                        </a:spcAft>
                        <a:buClr>
                          <a:srgbClr val="EE0033"/>
                        </a:buClr>
                        <a:buSzPct val="100000"/>
                        <a:buFont typeface="Wingdings" pitchFamily="2" charset="2"/>
                        <a:defRPr b="1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>
                        <a:spcAft>
                          <a:spcPct val="60000"/>
                        </a:spcAft>
                        <a:buClr>
                          <a:srgbClr val="EE0033"/>
                        </a:buClr>
                        <a:buSzPct val="10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>
                        <a:spcAft>
                          <a:spcPct val="60000"/>
                        </a:spcAft>
                        <a:buClr>
                          <a:srgbClr val="EE0033"/>
                        </a:buClr>
                        <a:buSzPct val="100000"/>
                        <a:buFont typeface="Wingdings" pitchFamily="2" charset="2"/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>
                        <a:spcAft>
                          <a:spcPct val="60000"/>
                        </a:spcAft>
                        <a:buClr>
                          <a:srgbClr val="EE0033"/>
                        </a:buClr>
                        <a:buSzPct val="100000"/>
                        <a:buFont typeface="Wingdings" pitchFamily="2" charset="2"/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0"/>
                        </a:spcBef>
                        <a:spcAft>
                          <a:spcPct val="60000"/>
                        </a:spcAft>
                        <a:buClr>
                          <a:srgbClr val="EE0033"/>
                        </a:buClr>
                        <a:buSzPct val="100000"/>
                        <a:buFont typeface="Wingdings" pitchFamily="2" charset="2"/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0"/>
                        </a:spcBef>
                        <a:spcAft>
                          <a:spcPct val="60000"/>
                        </a:spcAft>
                        <a:buClr>
                          <a:srgbClr val="EE0033"/>
                        </a:buClr>
                        <a:buSzPct val="100000"/>
                        <a:buFont typeface="Wingdings" pitchFamily="2" charset="2"/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0"/>
                        </a:spcBef>
                        <a:spcAft>
                          <a:spcPct val="60000"/>
                        </a:spcAft>
                        <a:buClr>
                          <a:srgbClr val="EE0033"/>
                        </a:buClr>
                        <a:buSzPct val="100000"/>
                        <a:buFont typeface="Wingdings" pitchFamily="2" charset="2"/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0"/>
                        </a:spcBef>
                        <a:spcAft>
                          <a:spcPct val="60000"/>
                        </a:spcAft>
                        <a:buClr>
                          <a:srgbClr val="EE0033"/>
                        </a:buClr>
                        <a:buSzPct val="100000"/>
                        <a:buFont typeface="Wingdings" pitchFamily="2" charset="2"/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1588" marR="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Технология </a:t>
                      </a:r>
                      <a:r>
                        <a:rPr kumimoji="0" lang="en-GB" alt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SmartCheck</a:t>
                      </a:r>
                      <a:r>
                        <a:rPr kumimoji="0" lang="en-GB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ru-RU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обеспечивает высочайшую надежность данных</a:t>
                      </a:r>
                      <a:r>
                        <a:rPr kumimoji="0" lang="en-GB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.</a:t>
                      </a:r>
                      <a:r>
                        <a:rPr kumimoji="0" lang="ru-RU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Она автоматически делает постоянные, независимые проверки инициализации в фоновом режиме</a:t>
                      </a:r>
                      <a:r>
                        <a:rPr kumimoji="0" lang="en-US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. </a:t>
                      </a:r>
                      <a:r>
                        <a:rPr kumimoji="0" lang="ru-RU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Грубо говоря, </a:t>
                      </a:r>
                      <a:r>
                        <a:rPr kumimoji="0" lang="en-US" alt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SmartCheck</a:t>
                      </a:r>
                      <a:r>
                        <a:rPr kumimoji="0" lang="en-US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ru-RU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дважды измеряет точки без нашего участия</a:t>
                      </a:r>
                      <a:r>
                        <a:rPr kumimoji="0" lang="en-US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.</a:t>
                      </a:r>
                      <a:endParaRPr kumimoji="0" lang="en-US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1588" marR="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en-US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4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spcAft>
                          <a:spcPct val="60000"/>
                        </a:spcAft>
                        <a:defRPr b="1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spcAft>
                          <a:spcPct val="60000"/>
                        </a:spcAft>
                        <a:buClr>
                          <a:srgbClr val="EE0033"/>
                        </a:buClr>
                        <a:buSzPct val="100000"/>
                        <a:buFont typeface="Wingdings" pitchFamily="2" charset="2"/>
                        <a:defRPr b="1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>
                        <a:spcAft>
                          <a:spcPct val="60000"/>
                        </a:spcAft>
                        <a:buClr>
                          <a:srgbClr val="EE0033"/>
                        </a:buClr>
                        <a:buSzPct val="10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>
                        <a:spcAft>
                          <a:spcPct val="60000"/>
                        </a:spcAft>
                        <a:buClr>
                          <a:srgbClr val="EE0033"/>
                        </a:buClr>
                        <a:buSzPct val="100000"/>
                        <a:buFont typeface="Wingdings" pitchFamily="2" charset="2"/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>
                        <a:spcAft>
                          <a:spcPct val="60000"/>
                        </a:spcAft>
                        <a:buClr>
                          <a:srgbClr val="EE0033"/>
                        </a:buClr>
                        <a:buSzPct val="100000"/>
                        <a:buFont typeface="Wingdings" pitchFamily="2" charset="2"/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0"/>
                        </a:spcBef>
                        <a:spcAft>
                          <a:spcPct val="60000"/>
                        </a:spcAft>
                        <a:buClr>
                          <a:srgbClr val="EE0033"/>
                        </a:buClr>
                        <a:buSzPct val="100000"/>
                        <a:buFont typeface="Wingdings" pitchFamily="2" charset="2"/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0"/>
                        </a:spcBef>
                        <a:spcAft>
                          <a:spcPct val="60000"/>
                        </a:spcAft>
                        <a:buClr>
                          <a:srgbClr val="EE0033"/>
                        </a:buClr>
                        <a:buSzPct val="100000"/>
                        <a:buFont typeface="Wingdings" pitchFamily="2" charset="2"/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0"/>
                        </a:spcBef>
                        <a:spcAft>
                          <a:spcPct val="60000"/>
                        </a:spcAft>
                        <a:buClr>
                          <a:srgbClr val="EE0033"/>
                        </a:buClr>
                        <a:buSzPct val="100000"/>
                        <a:buFont typeface="Wingdings" pitchFamily="2" charset="2"/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0"/>
                        </a:spcBef>
                        <a:spcAft>
                          <a:spcPct val="60000"/>
                        </a:spcAft>
                        <a:buClr>
                          <a:srgbClr val="EE0033"/>
                        </a:buClr>
                        <a:buSzPct val="100000"/>
                        <a:buFont typeface="Wingdings" pitchFamily="2" charset="2"/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altLang="de-DE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Arial" charset="0"/>
                          <a:cs typeface="Arial" charset="0"/>
                        </a:rPr>
                        <a:t>(… </a:t>
                      </a:r>
                      <a:r>
                        <a:rPr kumimoji="0" lang="ru-RU" altLang="de-DE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Arial" charset="0"/>
                          <a:cs typeface="Arial" charset="0"/>
                        </a:rPr>
                        <a:t>что ценно, потому что</a:t>
                      </a:r>
                      <a:r>
                        <a:rPr kumimoji="0" lang="en-GB" altLang="de-DE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Arial" charset="0"/>
                          <a:cs typeface="Arial" charset="0"/>
                        </a:rPr>
                        <a:t>…)</a:t>
                      </a:r>
                      <a:endParaRPr kumimoji="0" lang="en-GB" altLang="de-DE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95959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1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spcAft>
                          <a:spcPct val="60000"/>
                        </a:spcAft>
                        <a:defRPr b="1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spcAft>
                          <a:spcPct val="60000"/>
                        </a:spcAft>
                        <a:buClr>
                          <a:srgbClr val="EE0033"/>
                        </a:buClr>
                        <a:buSzPct val="100000"/>
                        <a:buFont typeface="Wingdings" pitchFamily="2" charset="2"/>
                        <a:defRPr b="1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>
                        <a:spcAft>
                          <a:spcPct val="60000"/>
                        </a:spcAft>
                        <a:buClr>
                          <a:srgbClr val="EE0033"/>
                        </a:buClr>
                        <a:buSzPct val="10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>
                        <a:spcAft>
                          <a:spcPct val="60000"/>
                        </a:spcAft>
                        <a:buClr>
                          <a:srgbClr val="EE0033"/>
                        </a:buClr>
                        <a:buSzPct val="100000"/>
                        <a:buFont typeface="Wingdings" pitchFamily="2" charset="2"/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>
                        <a:spcAft>
                          <a:spcPct val="60000"/>
                        </a:spcAft>
                        <a:buClr>
                          <a:srgbClr val="EE0033"/>
                        </a:buClr>
                        <a:buSzPct val="100000"/>
                        <a:buFont typeface="Wingdings" pitchFamily="2" charset="2"/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0"/>
                        </a:spcBef>
                        <a:spcAft>
                          <a:spcPct val="60000"/>
                        </a:spcAft>
                        <a:buClr>
                          <a:srgbClr val="EE0033"/>
                        </a:buClr>
                        <a:buSzPct val="100000"/>
                        <a:buFont typeface="Wingdings" pitchFamily="2" charset="2"/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0"/>
                        </a:spcBef>
                        <a:spcAft>
                          <a:spcPct val="60000"/>
                        </a:spcAft>
                        <a:buClr>
                          <a:srgbClr val="EE0033"/>
                        </a:buClr>
                        <a:buSzPct val="100000"/>
                        <a:buFont typeface="Wingdings" pitchFamily="2" charset="2"/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0"/>
                        </a:spcBef>
                        <a:spcAft>
                          <a:spcPct val="60000"/>
                        </a:spcAft>
                        <a:buClr>
                          <a:srgbClr val="EE0033"/>
                        </a:buClr>
                        <a:buSzPct val="100000"/>
                        <a:buFont typeface="Wingdings" pitchFamily="2" charset="2"/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0"/>
                        </a:spcBef>
                        <a:spcAft>
                          <a:spcPct val="60000"/>
                        </a:spcAft>
                        <a:buClr>
                          <a:srgbClr val="EE0033"/>
                        </a:buClr>
                        <a:buSzPct val="100000"/>
                        <a:buFont typeface="Wingdings" pitchFamily="2" charset="2"/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Неправильные измерения могут стоить вам очень дорого</a:t>
                      </a:r>
                      <a:r>
                        <a:rPr kumimoji="0" lang="en-US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. </a:t>
                      </a:r>
                      <a:r>
                        <a:rPr kumimoji="0" lang="en-US" alt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SmartCheck</a:t>
                      </a:r>
                      <a:r>
                        <a:rPr kumimoji="0" lang="en-US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ru-RU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предлагает самый высокий уровень доверия к данным</a:t>
                      </a:r>
                      <a:r>
                        <a:rPr kumimoji="0" lang="en-US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.</a:t>
                      </a:r>
                      <a:endParaRPr kumimoji="0" lang="en-US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5736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4221163"/>
            <a:ext cx="3365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362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709738"/>
            <a:ext cx="369888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363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2420938"/>
            <a:ext cx="363538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7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175196" y="1556792"/>
            <a:ext cx="3311525" cy="1903413"/>
          </a:xfrm>
          <a:prstGeom prst="rect">
            <a:avLst/>
          </a:prstGeom>
          <a:noFill/>
          <a:ln>
            <a:solidFill>
              <a:schemeClr val="accent6"/>
            </a:solidFill>
          </a:ln>
          <a:effectLst>
            <a:outerShdw blurRad="50800" dist="50800" dir="5400000" algn="ctr" rotWithShape="0">
              <a:srgbClr val="000000">
                <a:alpha val="41000"/>
              </a:srgbClr>
            </a:outerShdw>
          </a:effectLst>
          <a:extLst/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5196" y="3635492"/>
            <a:ext cx="3311525" cy="187389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" name="Oval 1"/>
          <p:cNvSpPr/>
          <p:nvPr/>
        </p:nvSpPr>
        <p:spPr bwMode="auto">
          <a:xfrm>
            <a:off x="6372200" y="4142408"/>
            <a:ext cx="446562" cy="366712"/>
          </a:xfrm>
          <a:prstGeom prst="ellipse">
            <a:avLst/>
          </a:prstGeom>
          <a:noFill/>
          <a:ln w="12700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45720" rIns="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CH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9627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de-DE" dirty="0" smtClean="0"/>
              <a:t>Leica </a:t>
            </a:r>
            <a:r>
              <a:rPr lang="en-US" altLang="de-DE" dirty="0" smtClean="0"/>
              <a:t>GS16</a:t>
            </a:r>
            <a:r>
              <a:rPr lang="en-US" altLang="de-DE" dirty="0" smtClean="0"/>
              <a:t/>
            </a:r>
            <a:br>
              <a:rPr lang="en-US" altLang="de-DE" dirty="0" smtClean="0"/>
            </a:br>
            <a:r>
              <a:rPr lang="ru-RU" altLang="de-DE" dirty="0" smtClean="0">
                <a:solidFill>
                  <a:schemeClr val="tx1"/>
                </a:solidFill>
              </a:rPr>
              <a:t>Прочность</a:t>
            </a:r>
            <a:r>
              <a:rPr lang="en-US" altLang="de-DE" dirty="0" smtClean="0">
                <a:solidFill>
                  <a:schemeClr val="tx1"/>
                </a:solidFill>
              </a:rPr>
              <a:t> – </a:t>
            </a:r>
            <a:r>
              <a:rPr lang="ru-RU" altLang="de-DE" dirty="0" smtClean="0">
                <a:solidFill>
                  <a:schemeClr val="tx1"/>
                </a:solidFill>
              </a:rPr>
              <a:t>Швейцарское качество и точность</a:t>
            </a:r>
            <a:endParaRPr lang="en-GB" altLang="de-DE" dirty="0" smtClean="0">
              <a:solidFill>
                <a:schemeClr val="tx1"/>
              </a:solidFill>
            </a:endParaRPr>
          </a:p>
        </p:txBody>
      </p:sp>
      <p:graphicFrame>
        <p:nvGraphicFramePr>
          <p:cNvPr id="57373" name="Group 2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68838473"/>
              </p:ext>
            </p:extLst>
          </p:nvPr>
        </p:nvGraphicFramePr>
        <p:xfrm>
          <a:off x="671513" y="1628775"/>
          <a:ext cx="3900487" cy="2819400"/>
        </p:xfrm>
        <a:graphic>
          <a:graphicData uri="http://schemas.openxmlformats.org/drawingml/2006/table">
            <a:tbl>
              <a:tblPr/>
              <a:tblGrid>
                <a:gridCol w="3900487"/>
              </a:tblGrid>
              <a:tr h="287338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spcAft>
                          <a:spcPct val="60000"/>
                        </a:spcAft>
                        <a:defRPr b="1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1588">
                        <a:spcBef>
                          <a:spcPct val="20000"/>
                        </a:spcBef>
                        <a:spcAft>
                          <a:spcPct val="60000"/>
                        </a:spcAft>
                        <a:buClr>
                          <a:srgbClr val="EE0033"/>
                        </a:buClr>
                        <a:buSzPct val="100000"/>
                        <a:buFont typeface="Wingdings" pitchFamily="2" charset="2"/>
                        <a:defRPr b="1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>
                        <a:spcAft>
                          <a:spcPct val="60000"/>
                        </a:spcAft>
                        <a:buClr>
                          <a:srgbClr val="EE0033"/>
                        </a:buClr>
                        <a:buSzPct val="10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>
                        <a:spcAft>
                          <a:spcPct val="60000"/>
                        </a:spcAft>
                        <a:buClr>
                          <a:srgbClr val="EE0033"/>
                        </a:buClr>
                        <a:buSzPct val="100000"/>
                        <a:buFont typeface="Wingdings" pitchFamily="2" charset="2"/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>
                        <a:spcAft>
                          <a:spcPct val="60000"/>
                        </a:spcAft>
                        <a:buClr>
                          <a:srgbClr val="EE0033"/>
                        </a:buClr>
                        <a:buSzPct val="100000"/>
                        <a:buFont typeface="Wingdings" pitchFamily="2" charset="2"/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0"/>
                        </a:spcBef>
                        <a:spcAft>
                          <a:spcPct val="60000"/>
                        </a:spcAft>
                        <a:buClr>
                          <a:srgbClr val="EE0033"/>
                        </a:buClr>
                        <a:buSzPct val="100000"/>
                        <a:buFont typeface="Wingdings" pitchFamily="2" charset="2"/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0"/>
                        </a:spcBef>
                        <a:spcAft>
                          <a:spcPct val="60000"/>
                        </a:spcAft>
                        <a:buClr>
                          <a:srgbClr val="EE0033"/>
                        </a:buClr>
                        <a:buSzPct val="100000"/>
                        <a:buFont typeface="Wingdings" pitchFamily="2" charset="2"/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0"/>
                        </a:spcBef>
                        <a:spcAft>
                          <a:spcPct val="60000"/>
                        </a:spcAft>
                        <a:buClr>
                          <a:srgbClr val="EE0033"/>
                        </a:buClr>
                        <a:buSzPct val="100000"/>
                        <a:buFont typeface="Wingdings" pitchFamily="2" charset="2"/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0"/>
                        </a:spcBef>
                        <a:spcAft>
                          <a:spcPct val="60000"/>
                        </a:spcAft>
                        <a:buClr>
                          <a:srgbClr val="EE0033"/>
                        </a:buClr>
                        <a:buSzPct val="100000"/>
                        <a:buFont typeface="Wingdings" pitchFamily="2" charset="2"/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1588" marR="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Leica </a:t>
                      </a:r>
                      <a:r>
                        <a:rPr kumimoji="0" lang="en-US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GS16 </a:t>
                      </a:r>
                      <a:r>
                        <a:rPr kumimoji="0" lang="ru-RU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создан для использования в самых сложных условиях.</a:t>
                      </a:r>
                      <a:endParaRPr kumimoji="0" lang="en-US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44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spcAft>
                          <a:spcPct val="60000"/>
                        </a:spcAft>
                        <a:defRPr b="1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spcAft>
                          <a:spcPct val="60000"/>
                        </a:spcAft>
                        <a:buClr>
                          <a:srgbClr val="EE0033"/>
                        </a:buClr>
                        <a:buSzPct val="100000"/>
                        <a:buFont typeface="Wingdings" pitchFamily="2" charset="2"/>
                        <a:defRPr b="1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>
                        <a:spcAft>
                          <a:spcPct val="60000"/>
                        </a:spcAft>
                        <a:buClr>
                          <a:srgbClr val="EE0033"/>
                        </a:buClr>
                        <a:buSzPct val="10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>
                        <a:spcAft>
                          <a:spcPct val="60000"/>
                        </a:spcAft>
                        <a:buClr>
                          <a:srgbClr val="EE0033"/>
                        </a:buClr>
                        <a:buSzPct val="100000"/>
                        <a:buFont typeface="Wingdings" pitchFamily="2" charset="2"/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>
                        <a:spcAft>
                          <a:spcPct val="60000"/>
                        </a:spcAft>
                        <a:buClr>
                          <a:srgbClr val="EE0033"/>
                        </a:buClr>
                        <a:buSzPct val="100000"/>
                        <a:buFont typeface="Wingdings" pitchFamily="2" charset="2"/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0"/>
                        </a:spcBef>
                        <a:spcAft>
                          <a:spcPct val="60000"/>
                        </a:spcAft>
                        <a:buClr>
                          <a:srgbClr val="EE0033"/>
                        </a:buClr>
                        <a:buSzPct val="100000"/>
                        <a:buFont typeface="Wingdings" pitchFamily="2" charset="2"/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0"/>
                        </a:spcBef>
                        <a:spcAft>
                          <a:spcPct val="60000"/>
                        </a:spcAft>
                        <a:buClr>
                          <a:srgbClr val="EE0033"/>
                        </a:buClr>
                        <a:buSzPct val="100000"/>
                        <a:buFont typeface="Wingdings" pitchFamily="2" charset="2"/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0"/>
                        </a:spcBef>
                        <a:spcAft>
                          <a:spcPct val="60000"/>
                        </a:spcAft>
                        <a:buClr>
                          <a:srgbClr val="EE0033"/>
                        </a:buClr>
                        <a:buSzPct val="100000"/>
                        <a:buFont typeface="Wingdings" pitchFamily="2" charset="2"/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0"/>
                        </a:spcBef>
                        <a:spcAft>
                          <a:spcPct val="60000"/>
                        </a:spcAft>
                        <a:buClr>
                          <a:srgbClr val="EE0033"/>
                        </a:buClr>
                        <a:buSzPct val="100000"/>
                        <a:buFont typeface="Wingdings" pitchFamily="2" charset="2"/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de-DE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(… </a:t>
                      </a:r>
                      <a:r>
                        <a:rPr kumimoji="0" lang="ru-RU" altLang="de-DE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что означает</a:t>
                      </a:r>
                      <a:r>
                        <a:rPr kumimoji="0" lang="en-GB" altLang="de-DE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en-GB" altLang="de-DE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…)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3213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spcAft>
                          <a:spcPct val="60000"/>
                        </a:spcAft>
                        <a:defRPr b="1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1588">
                        <a:spcBef>
                          <a:spcPct val="20000"/>
                        </a:spcBef>
                        <a:spcAft>
                          <a:spcPct val="60000"/>
                        </a:spcAft>
                        <a:buClr>
                          <a:srgbClr val="EE0033"/>
                        </a:buClr>
                        <a:buSzPct val="100000"/>
                        <a:buFont typeface="Wingdings" pitchFamily="2" charset="2"/>
                        <a:defRPr b="1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>
                        <a:spcAft>
                          <a:spcPct val="60000"/>
                        </a:spcAft>
                        <a:buClr>
                          <a:srgbClr val="EE0033"/>
                        </a:buClr>
                        <a:buSzPct val="10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>
                        <a:spcAft>
                          <a:spcPct val="60000"/>
                        </a:spcAft>
                        <a:buClr>
                          <a:srgbClr val="EE0033"/>
                        </a:buClr>
                        <a:buSzPct val="100000"/>
                        <a:buFont typeface="Wingdings" pitchFamily="2" charset="2"/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>
                        <a:spcAft>
                          <a:spcPct val="60000"/>
                        </a:spcAft>
                        <a:buClr>
                          <a:srgbClr val="EE0033"/>
                        </a:buClr>
                        <a:buSzPct val="100000"/>
                        <a:buFont typeface="Wingdings" pitchFamily="2" charset="2"/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0"/>
                        </a:spcBef>
                        <a:spcAft>
                          <a:spcPct val="60000"/>
                        </a:spcAft>
                        <a:buClr>
                          <a:srgbClr val="EE0033"/>
                        </a:buClr>
                        <a:buSzPct val="100000"/>
                        <a:buFont typeface="Wingdings" pitchFamily="2" charset="2"/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0"/>
                        </a:spcBef>
                        <a:spcAft>
                          <a:spcPct val="60000"/>
                        </a:spcAft>
                        <a:buClr>
                          <a:srgbClr val="EE0033"/>
                        </a:buClr>
                        <a:buSzPct val="100000"/>
                        <a:buFont typeface="Wingdings" pitchFamily="2" charset="2"/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0"/>
                        </a:spcBef>
                        <a:spcAft>
                          <a:spcPct val="60000"/>
                        </a:spcAft>
                        <a:buClr>
                          <a:srgbClr val="EE0033"/>
                        </a:buClr>
                        <a:buSzPct val="100000"/>
                        <a:buFont typeface="Wingdings" pitchFamily="2" charset="2"/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0"/>
                        </a:spcBef>
                        <a:spcAft>
                          <a:spcPct val="60000"/>
                        </a:spcAft>
                        <a:buClr>
                          <a:srgbClr val="EE0033"/>
                        </a:buClr>
                        <a:buSzPct val="100000"/>
                        <a:buFont typeface="Wingdings" pitchFamily="2" charset="2"/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1588" marR="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GS16 </a:t>
                      </a:r>
                      <a:r>
                        <a:rPr kumimoji="0" lang="ru-RU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имеет самый высокий класс защиты от пыли и погружения в воду - </a:t>
                      </a:r>
                      <a:r>
                        <a:rPr kumimoji="0" lang="de-CH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IP68 </a:t>
                      </a:r>
                      <a:endParaRPr kumimoji="0" lang="de-CH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1588" marR="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Работает в экстремальном температурном диапазоне</a:t>
                      </a:r>
                      <a:r>
                        <a:rPr kumimoji="0" lang="de-CH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ru-RU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от</a:t>
                      </a:r>
                      <a:r>
                        <a:rPr kumimoji="0" lang="de-CH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de-CH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-40°C </a:t>
                      </a:r>
                      <a:r>
                        <a:rPr kumimoji="0" lang="ru-RU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до</a:t>
                      </a:r>
                      <a:r>
                        <a:rPr kumimoji="0" lang="de-CH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de-CH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+65°C</a:t>
                      </a:r>
                      <a:endParaRPr kumimoji="0" lang="en-US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4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spcAft>
                          <a:spcPct val="60000"/>
                        </a:spcAft>
                        <a:defRPr b="1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spcAft>
                          <a:spcPct val="60000"/>
                        </a:spcAft>
                        <a:buClr>
                          <a:srgbClr val="EE0033"/>
                        </a:buClr>
                        <a:buSzPct val="100000"/>
                        <a:buFont typeface="Wingdings" pitchFamily="2" charset="2"/>
                        <a:defRPr b="1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>
                        <a:spcAft>
                          <a:spcPct val="60000"/>
                        </a:spcAft>
                        <a:buClr>
                          <a:srgbClr val="EE0033"/>
                        </a:buClr>
                        <a:buSzPct val="10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>
                        <a:spcAft>
                          <a:spcPct val="60000"/>
                        </a:spcAft>
                        <a:buClr>
                          <a:srgbClr val="EE0033"/>
                        </a:buClr>
                        <a:buSzPct val="100000"/>
                        <a:buFont typeface="Wingdings" pitchFamily="2" charset="2"/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>
                        <a:spcAft>
                          <a:spcPct val="60000"/>
                        </a:spcAft>
                        <a:buClr>
                          <a:srgbClr val="EE0033"/>
                        </a:buClr>
                        <a:buSzPct val="100000"/>
                        <a:buFont typeface="Wingdings" pitchFamily="2" charset="2"/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0"/>
                        </a:spcBef>
                        <a:spcAft>
                          <a:spcPct val="60000"/>
                        </a:spcAft>
                        <a:buClr>
                          <a:srgbClr val="EE0033"/>
                        </a:buClr>
                        <a:buSzPct val="100000"/>
                        <a:buFont typeface="Wingdings" pitchFamily="2" charset="2"/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0"/>
                        </a:spcBef>
                        <a:spcAft>
                          <a:spcPct val="60000"/>
                        </a:spcAft>
                        <a:buClr>
                          <a:srgbClr val="EE0033"/>
                        </a:buClr>
                        <a:buSzPct val="100000"/>
                        <a:buFont typeface="Wingdings" pitchFamily="2" charset="2"/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0"/>
                        </a:spcBef>
                        <a:spcAft>
                          <a:spcPct val="60000"/>
                        </a:spcAft>
                        <a:buClr>
                          <a:srgbClr val="EE0033"/>
                        </a:buClr>
                        <a:buSzPct val="100000"/>
                        <a:buFont typeface="Wingdings" pitchFamily="2" charset="2"/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0"/>
                        </a:spcBef>
                        <a:spcAft>
                          <a:spcPct val="60000"/>
                        </a:spcAft>
                        <a:buClr>
                          <a:srgbClr val="EE0033"/>
                        </a:buClr>
                        <a:buSzPct val="100000"/>
                        <a:buFont typeface="Wingdings" pitchFamily="2" charset="2"/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altLang="de-DE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Arial" charset="0"/>
                          <a:cs typeface="Arial" charset="0"/>
                        </a:rPr>
                        <a:t>(… </a:t>
                      </a:r>
                      <a:r>
                        <a:rPr kumimoji="0" lang="ru-RU" altLang="de-DE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Arial" charset="0"/>
                          <a:cs typeface="Arial" charset="0"/>
                        </a:rPr>
                        <a:t>что ценно, потому что</a:t>
                      </a:r>
                      <a:r>
                        <a:rPr kumimoji="0" lang="en-GB" altLang="de-DE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en-GB" altLang="de-DE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Arial" charset="0"/>
                          <a:cs typeface="Arial" charset="0"/>
                        </a:rPr>
                        <a:t>…)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1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spcAft>
                          <a:spcPct val="60000"/>
                        </a:spcAft>
                        <a:defRPr b="1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spcAft>
                          <a:spcPct val="60000"/>
                        </a:spcAft>
                        <a:buClr>
                          <a:srgbClr val="EE0033"/>
                        </a:buClr>
                        <a:buSzPct val="100000"/>
                        <a:buFont typeface="Wingdings" pitchFamily="2" charset="2"/>
                        <a:defRPr b="1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>
                        <a:spcAft>
                          <a:spcPct val="60000"/>
                        </a:spcAft>
                        <a:buClr>
                          <a:srgbClr val="EE0033"/>
                        </a:buClr>
                        <a:buSzPct val="10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>
                        <a:spcAft>
                          <a:spcPct val="60000"/>
                        </a:spcAft>
                        <a:buClr>
                          <a:srgbClr val="EE0033"/>
                        </a:buClr>
                        <a:buSzPct val="100000"/>
                        <a:buFont typeface="Wingdings" pitchFamily="2" charset="2"/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>
                        <a:spcAft>
                          <a:spcPct val="60000"/>
                        </a:spcAft>
                        <a:buClr>
                          <a:srgbClr val="EE0033"/>
                        </a:buClr>
                        <a:buSzPct val="100000"/>
                        <a:buFont typeface="Wingdings" pitchFamily="2" charset="2"/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0"/>
                        </a:spcBef>
                        <a:spcAft>
                          <a:spcPct val="60000"/>
                        </a:spcAft>
                        <a:buClr>
                          <a:srgbClr val="EE0033"/>
                        </a:buClr>
                        <a:buSzPct val="100000"/>
                        <a:buFont typeface="Wingdings" pitchFamily="2" charset="2"/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0"/>
                        </a:spcBef>
                        <a:spcAft>
                          <a:spcPct val="60000"/>
                        </a:spcAft>
                        <a:buClr>
                          <a:srgbClr val="EE0033"/>
                        </a:buClr>
                        <a:buSzPct val="100000"/>
                        <a:buFont typeface="Wingdings" pitchFamily="2" charset="2"/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0"/>
                        </a:spcBef>
                        <a:spcAft>
                          <a:spcPct val="60000"/>
                        </a:spcAft>
                        <a:buClr>
                          <a:srgbClr val="EE0033"/>
                        </a:buClr>
                        <a:buSzPct val="100000"/>
                        <a:buFont typeface="Wingdings" pitchFamily="2" charset="2"/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0"/>
                        </a:spcBef>
                        <a:spcAft>
                          <a:spcPct val="60000"/>
                        </a:spcAft>
                        <a:buClr>
                          <a:srgbClr val="EE0033"/>
                        </a:buClr>
                        <a:buSzPct val="100000"/>
                        <a:buFont typeface="Wingdings" pitchFamily="2" charset="2"/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GS16</a:t>
                      </a:r>
                      <a:r>
                        <a:rPr kumimoji="0" lang="ru-RU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прослужит вам долго даже при использовании его в самых сложных условиях</a:t>
                      </a:r>
                      <a:r>
                        <a:rPr kumimoji="0" lang="en-US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.</a:t>
                      </a:r>
                      <a:endParaRPr kumimoji="0" lang="en-US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5736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4018470"/>
            <a:ext cx="3365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362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709738"/>
            <a:ext cx="369888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363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2420938"/>
            <a:ext cx="363538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2589" y="1556792"/>
            <a:ext cx="3336737" cy="187220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2588" y="3695505"/>
            <a:ext cx="3336737" cy="187220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42421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de-DE" dirty="0" smtClean="0"/>
              <a:t>Leica </a:t>
            </a:r>
            <a:r>
              <a:rPr lang="en-US" altLang="de-DE" dirty="0" smtClean="0"/>
              <a:t>GS16</a:t>
            </a:r>
            <a:r>
              <a:rPr lang="en-US" altLang="de-DE" dirty="0" smtClean="0"/>
              <a:t/>
            </a:r>
            <a:br>
              <a:rPr lang="en-US" altLang="de-DE" dirty="0" smtClean="0"/>
            </a:br>
            <a:r>
              <a:rPr lang="en-US" altLang="de-DE" dirty="0" err="1" smtClean="0">
                <a:solidFill>
                  <a:schemeClr val="tx1"/>
                </a:solidFill>
              </a:rPr>
              <a:t>SmartLin</a:t>
            </a:r>
            <a:r>
              <a:rPr lang="de-DE" altLang="de-DE" dirty="0" smtClean="0">
                <a:solidFill>
                  <a:schemeClr val="tx1"/>
                </a:solidFill>
              </a:rPr>
              <a:t>k</a:t>
            </a:r>
            <a:r>
              <a:rPr lang="en-US" altLang="de-DE" dirty="0" smtClean="0">
                <a:solidFill>
                  <a:schemeClr val="tx1"/>
                </a:solidFill>
              </a:rPr>
              <a:t> – </a:t>
            </a:r>
            <a:r>
              <a:rPr lang="ru-RU" altLang="de-DE" dirty="0" smtClean="0">
                <a:solidFill>
                  <a:schemeClr val="tx1"/>
                </a:solidFill>
              </a:rPr>
              <a:t>восполнение потери </a:t>
            </a:r>
            <a:r>
              <a:rPr lang="en-US" altLang="de-DE" dirty="0" smtClean="0">
                <a:solidFill>
                  <a:schemeClr val="tx1"/>
                </a:solidFill>
              </a:rPr>
              <a:t>RTK</a:t>
            </a:r>
            <a:r>
              <a:rPr lang="ru-RU" altLang="de-DE" dirty="0" smtClean="0">
                <a:solidFill>
                  <a:schemeClr val="tx1"/>
                </a:solidFill>
              </a:rPr>
              <a:t> связи</a:t>
            </a:r>
            <a:r>
              <a:rPr lang="en-US" altLang="de-DE" dirty="0" smtClean="0">
                <a:solidFill>
                  <a:schemeClr val="tx1"/>
                </a:solidFill>
              </a:rPr>
              <a:t>  </a:t>
            </a:r>
            <a:endParaRPr lang="en-GB" altLang="de-DE" dirty="0" smtClean="0">
              <a:solidFill>
                <a:schemeClr val="tx1"/>
              </a:solidFill>
            </a:endParaRPr>
          </a:p>
        </p:txBody>
      </p:sp>
      <p:graphicFrame>
        <p:nvGraphicFramePr>
          <p:cNvPr id="58396" name="Group 2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2693811"/>
              </p:ext>
            </p:extLst>
          </p:nvPr>
        </p:nvGraphicFramePr>
        <p:xfrm>
          <a:off x="671513" y="1628775"/>
          <a:ext cx="3900487" cy="2499360"/>
        </p:xfrm>
        <a:graphic>
          <a:graphicData uri="http://schemas.openxmlformats.org/drawingml/2006/table">
            <a:tbl>
              <a:tblPr/>
              <a:tblGrid>
                <a:gridCol w="3900487"/>
              </a:tblGrid>
              <a:tr h="287338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spcAft>
                          <a:spcPct val="60000"/>
                        </a:spcAft>
                        <a:defRPr b="1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1588">
                        <a:spcBef>
                          <a:spcPct val="20000"/>
                        </a:spcBef>
                        <a:spcAft>
                          <a:spcPct val="60000"/>
                        </a:spcAft>
                        <a:buClr>
                          <a:srgbClr val="EE0033"/>
                        </a:buClr>
                        <a:buSzPct val="100000"/>
                        <a:buFont typeface="Wingdings" pitchFamily="2" charset="2"/>
                        <a:defRPr b="1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>
                        <a:spcAft>
                          <a:spcPct val="60000"/>
                        </a:spcAft>
                        <a:buClr>
                          <a:srgbClr val="EE0033"/>
                        </a:buClr>
                        <a:buSzPct val="10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>
                        <a:spcAft>
                          <a:spcPct val="60000"/>
                        </a:spcAft>
                        <a:buClr>
                          <a:srgbClr val="EE0033"/>
                        </a:buClr>
                        <a:buSzPct val="100000"/>
                        <a:buFont typeface="Wingdings" pitchFamily="2" charset="2"/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>
                        <a:spcAft>
                          <a:spcPct val="60000"/>
                        </a:spcAft>
                        <a:buClr>
                          <a:srgbClr val="EE0033"/>
                        </a:buClr>
                        <a:buSzPct val="100000"/>
                        <a:buFont typeface="Wingdings" pitchFamily="2" charset="2"/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0"/>
                        </a:spcBef>
                        <a:spcAft>
                          <a:spcPct val="60000"/>
                        </a:spcAft>
                        <a:buClr>
                          <a:srgbClr val="EE0033"/>
                        </a:buClr>
                        <a:buSzPct val="100000"/>
                        <a:buFont typeface="Wingdings" pitchFamily="2" charset="2"/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0"/>
                        </a:spcBef>
                        <a:spcAft>
                          <a:spcPct val="60000"/>
                        </a:spcAft>
                        <a:buClr>
                          <a:srgbClr val="EE0033"/>
                        </a:buClr>
                        <a:buSzPct val="100000"/>
                        <a:buFont typeface="Wingdings" pitchFamily="2" charset="2"/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0"/>
                        </a:spcBef>
                        <a:spcAft>
                          <a:spcPct val="60000"/>
                        </a:spcAft>
                        <a:buClr>
                          <a:srgbClr val="EE0033"/>
                        </a:buClr>
                        <a:buSzPct val="100000"/>
                        <a:buFont typeface="Wingdings" pitchFamily="2" charset="2"/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0"/>
                        </a:spcBef>
                        <a:spcAft>
                          <a:spcPct val="60000"/>
                        </a:spcAft>
                        <a:buClr>
                          <a:srgbClr val="EE0033"/>
                        </a:buClr>
                        <a:buSzPct val="100000"/>
                        <a:buFont typeface="Wingdings" pitchFamily="2" charset="2"/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1588" marR="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SmartLink</a:t>
                      </a:r>
                      <a:r>
                        <a:rPr kumimoji="0" lang="en-US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en-US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– </a:t>
                      </a:r>
                      <a:r>
                        <a:rPr kumimoji="0" lang="ru-RU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сохраняет точность</a:t>
                      </a:r>
                      <a:r>
                        <a:rPr kumimoji="0" lang="en-US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en-US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RTK </a:t>
                      </a:r>
                      <a:r>
                        <a:rPr kumimoji="0" lang="ru-RU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при потере связи</a:t>
                      </a:r>
                      <a:endParaRPr kumimoji="0" lang="en-US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44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spcAft>
                          <a:spcPct val="60000"/>
                        </a:spcAft>
                        <a:defRPr b="1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spcAft>
                          <a:spcPct val="60000"/>
                        </a:spcAft>
                        <a:buClr>
                          <a:srgbClr val="EE0033"/>
                        </a:buClr>
                        <a:buSzPct val="100000"/>
                        <a:buFont typeface="Wingdings" pitchFamily="2" charset="2"/>
                        <a:defRPr b="1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>
                        <a:spcAft>
                          <a:spcPct val="60000"/>
                        </a:spcAft>
                        <a:buClr>
                          <a:srgbClr val="EE0033"/>
                        </a:buClr>
                        <a:buSzPct val="10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>
                        <a:spcAft>
                          <a:spcPct val="60000"/>
                        </a:spcAft>
                        <a:buClr>
                          <a:srgbClr val="EE0033"/>
                        </a:buClr>
                        <a:buSzPct val="100000"/>
                        <a:buFont typeface="Wingdings" pitchFamily="2" charset="2"/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>
                        <a:spcAft>
                          <a:spcPct val="60000"/>
                        </a:spcAft>
                        <a:buClr>
                          <a:srgbClr val="EE0033"/>
                        </a:buClr>
                        <a:buSzPct val="100000"/>
                        <a:buFont typeface="Wingdings" pitchFamily="2" charset="2"/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0"/>
                        </a:spcBef>
                        <a:spcAft>
                          <a:spcPct val="60000"/>
                        </a:spcAft>
                        <a:buClr>
                          <a:srgbClr val="EE0033"/>
                        </a:buClr>
                        <a:buSzPct val="100000"/>
                        <a:buFont typeface="Wingdings" pitchFamily="2" charset="2"/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0"/>
                        </a:spcBef>
                        <a:spcAft>
                          <a:spcPct val="60000"/>
                        </a:spcAft>
                        <a:buClr>
                          <a:srgbClr val="EE0033"/>
                        </a:buClr>
                        <a:buSzPct val="100000"/>
                        <a:buFont typeface="Wingdings" pitchFamily="2" charset="2"/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0"/>
                        </a:spcBef>
                        <a:spcAft>
                          <a:spcPct val="60000"/>
                        </a:spcAft>
                        <a:buClr>
                          <a:srgbClr val="EE0033"/>
                        </a:buClr>
                        <a:buSzPct val="100000"/>
                        <a:buFont typeface="Wingdings" pitchFamily="2" charset="2"/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0"/>
                        </a:spcBef>
                        <a:spcAft>
                          <a:spcPct val="60000"/>
                        </a:spcAft>
                        <a:buClr>
                          <a:srgbClr val="EE0033"/>
                        </a:buClr>
                        <a:buSzPct val="100000"/>
                        <a:buFont typeface="Wingdings" pitchFamily="2" charset="2"/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de-DE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(… </a:t>
                      </a:r>
                      <a:r>
                        <a:rPr kumimoji="0" lang="ru-RU" altLang="de-DE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что означает, что</a:t>
                      </a:r>
                      <a:r>
                        <a:rPr kumimoji="0" lang="en-GB" altLang="de-DE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en-GB" altLang="de-DE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…)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3213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spcAft>
                          <a:spcPct val="60000"/>
                        </a:spcAft>
                        <a:defRPr b="1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1588">
                        <a:spcBef>
                          <a:spcPct val="20000"/>
                        </a:spcBef>
                        <a:spcAft>
                          <a:spcPct val="60000"/>
                        </a:spcAft>
                        <a:buClr>
                          <a:srgbClr val="EE0033"/>
                        </a:buClr>
                        <a:buSzPct val="100000"/>
                        <a:buFont typeface="Wingdings" pitchFamily="2" charset="2"/>
                        <a:defRPr b="1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>
                        <a:spcAft>
                          <a:spcPct val="60000"/>
                        </a:spcAft>
                        <a:buClr>
                          <a:srgbClr val="EE0033"/>
                        </a:buClr>
                        <a:buSzPct val="10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>
                        <a:spcAft>
                          <a:spcPct val="60000"/>
                        </a:spcAft>
                        <a:buClr>
                          <a:srgbClr val="EE0033"/>
                        </a:buClr>
                        <a:buSzPct val="100000"/>
                        <a:buFont typeface="Wingdings" pitchFamily="2" charset="2"/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>
                        <a:spcAft>
                          <a:spcPct val="60000"/>
                        </a:spcAft>
                        <a:buClr>
                          <a:srgbClr val="EE0033"/>
                        </a:buClr>
                        <a:buSzPct val="100000"/>
                        <a:buFont typeface="Wingdings" pitchFamily="2" charset="2"/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0"/>
                        </a:spcBef>
                        <a:spcAft>
                          <a:spcPct val="60000"/>
                        </a:spcAft>
                        <a:buClr>
                          <a:srgbClr val="EE0033"/>
                        </a:buClr>
                        <a:buSzPct val="100000"/>
                        <a:buFont typeface="Wingdings" pitchFamily="2" charset="2"/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0"/>
                        </a:spcBef>
                        <a:spcAft>
                          <a:spcPct val="60000"/>
                        </a:spcAft>
                        <a:buClr>
                          <a:srgbClr val="EE0033"/>
                        </a:buClr>
                        <a:buSzPct val="100000"/>
                        <a:buFont typeface="Wingdings" pitchFamily="2" charset="2"/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0"/>
                        </a:spcBef>
                        <a:spcAft>
                          <a:spcPct val="60000"/>
                        </a:spcAft>
                        <a:buClr>
                          <a:srgbClr val="EE0033"/>
                        </a:buClr>
                        <a:buSzPct val="100000"/>
                        <a:buFont typeface="Wingdings" pitchFamily="2" charset="2"/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0"/>
                        </a:spcBef>
                        <a:spcAft>
                          <a:spcPct val="60000"/>
                        </a:spcAft>
                        <a:buClr>
                          <a:srgbClr val="EE0033"/>
                        </a:buClr>
                        <a:buSzPct val="100000"/>
                        <a:buFont typeface="Wingdings" pitchFamily="2" charset="2"/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1588" marR="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Не нужно останавливать работу</a:t>
                      </a:r>
                      <a:r>
                        <a:rPr kumimoji="0" lang="en-US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ru-RU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при потере </a:t>
                      </a:r>
                      <a:r>
                        <a:rPr kumimoji="0" lang="en-US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RTK.  </a:t>
                      </a:r>
                      <a:r>
                        <a:rPr kumimoji="0" lang="ru-RU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Можно восполнять пробелы до </a:t>
                      </a:r>
                      <a:r>
                        <a:rPr kumimoji="0" lang="en-US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10</a:t>
                      </a:r>
                      <a:r>
                        <a:rPr kumimoji="0" lang="ru-RU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минут.</a:t>
                      </a:r>
                      <a:endParaRPr kumimoji="0" lang="en-US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4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spcAft>
                          <a:spcPct val="60000"/>
                        </a:spcAft>
                        <a:defRPr b="1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spcAft>
                          <a:spcPct val="60000"/>
                        </a:spcAft>
                        <a:buClr>
                          <a:srgbClr val="EE0033"/>
                        </a:buClr>
                        <a:buSzPct val="100000"/>
                        <a:buFont typeface="Wingdings" pitchFamily="2" charset="2"/>
                        <a:defRPr b="1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>
                        <a:spcAft>
                          <a:spcPct val="60000"/>
                        </a:spcAft>
                        <a:buClr>
                          <a:srgbClr val="EE0033"/>
                        </a:buClr>
                        <a:buSzPct val="10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>
                        <a:spcAft>
                          <a:spcPct val="60000"/>
                        </a:spcAft>
                        <a:buClr>
                          <a:srgbClr val="EE0033"/>
                        </a:buClr>
                        <a:buSzPct val="100000"/>
                        <a:buFont typeface="Wingdings" pitchFamily="2" charset="2"/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>
                        <a:spcAft>
                          <a:spcPct val="60000"/>
                        </a:spcAft>
                        <a:buClr>
                          <a:srgbClr val="EE0033"/>
                        </a:buClr>
                        <a:buSzPct val="100000"/>
                        <a:buFont typeface="Wingdings" pitchFamily="2" charset="2"/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0"/>
                        </a:spcBef>
                        <a:spcAft>
                          <a:spcPct val="60000"/>
                        </a:spcAft>
                        <a:buClr>
                          <a:srgbClr val="EE0033"/>
                        </a:buClr>
                        <a:buSzPct val="100000"/>
                        <a:buFont typeface="Wingdings" pitchFamily="2" charset="2"/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0"/>
                        </a:spcBef>
                        <a:spcAft>
                          <a:spcPct val="60000"/>
                        </a:spcAft>
                        <a:buClr>
                          <a:srgbClr val="EE0033"/>
                        </a:buClr>
                        <a:buSzPct val="100000"/>
                        <a:buFont typeface="Wingdings" pitchFamily="2" charset="2"/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0"/>
                        </a:spcBef>
                        <a:spcAft>
                          <a:spcPct val="60000"/>
                        </a:spcAft>
                        <a:buClr>
                          <a:srgbClr val="EE0033"/>
                        </a:buClr>
                        <a:buSzPct val="100000"/>
                        <a:buFont typeface="Wingdings" pitchFamily="2" charset="2"/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0"/>
                        </a:spcBef>
                        <a:spcAft>
                          <a:spcPct val="60000"/>
                        </a:spcAft>
                        <a:buClr>
                          <a:srgbClr val="EE0033"/>
                        </a:buClr>
                        <a:buSzPct val="100000"/>
                        <a:buFont typeface="Wingdings" pitchFamily="2" charset="2"/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altLang="de-DE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Arial" charset="0"/>
                          <a:cs typeface="Arial" charset="0"/>
                        </a:rPr>
                        <a:t>(… </a:t>
                      </a:r>
                      <a:r>
                        <a:rPr kumimoji="0" lang="ru-RU" altLang="de-DE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Arial" charset="0"/>
                          <a:cs typeface="Arial" charset="0"/>
                        </a:rPr>
                        <a:t>что ценно, потому что</a:t>
                      </a:r>
                      <a:r>
                        <a:rPr kumimoji="0" lang="en-GB" altLang="de-DE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en-GB" altLang="de-DE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Arial" charset="0"/>
                          <a:cs typeface="Arial" charset="0"/>
                        </a:rPr>
                        <a:t>…)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1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spcAft>
                          <a:spcPct val="60000"/>
                        </a:spcAft>
                        <a:defRPr b="1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spcAft>
                          <a:spcPct val="60000"/>
                        </a:spcAft>
                        <a:buClr>
                          <a:srgbClr val="EE0033"/>
                        </a:buClr>
                        <a:buSzPct val="100000"/>
                        <a:buFont typeface="Wingdings" pitchFamily="2" charset="2"/>
                        <a:defRPr b="1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>
                        <a:spcAft>
                          <a:spcPct val="60000"/>
                        </a:spcAft>
                        <a:buClr>
                          <a:srgbClr val="EE0033"/>
                        </a:buClr>
                        <a:buSzPct val="10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>
                        <a:spcAft>
                          <a:spcPct val="60000"/>
                        </a:spcAft>
                        <a:buClr>
                          <a:srgbClr val="EE0033"/>
                        </a:buClr>
                        <a:buSzPct val="100000"/>
                        <a:buFont typeface="Wingdings" pitchFamily="2" charset="2"/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>
                        <a:spcAft>
                          <a:spcPct val="60000"/>
                        </a:spcAft>
                        <a:buClr>
                          <a:srgbClr val="EE0033"/>
                        </a:buClr>
                        <a:buSzPct val="100000"/>
                        <a:buFont typeface="Wingdings" pitchFamily="2" charset="2"/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0"/>
                        </a:spcBef>
                        <a:spcAft>
                          <a:spcPct val="60000"/>
                        </a:spcAft>
                        <a:buClr>
                          <a:srgbClr val="EE0033"/>
                        </a:buClr>
                        <a:buSzPct val="100000"/>
                        <a:buFont typeface="Wingdings" pitchFamily="2" charset="2"/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0"/>
                        </a:spcBef>
                        <a:spcAft>
                          <a:spcPct val="60000"/>
                        </a:spcAft>
                        <a:buClr>
                          <a:srgbClr val="EE0033"/>
                        </a:buClr>
                        <a:buSzPct val="100000"/>
                        <a:buFont typeface="Wingdings" pitchFamily="2" charset="2"/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0"/>
                        </a:spcBef>
                        <a:spcAft>
                          <a:spcPct val="60000"/>
                        </a:spcAft>
                        <a:buClr>
                          <a:srgbClr val="EE0033"/>
                        </a:buClr>
                        <a:buSzPct val="100000"/>
                        <a:buFont typeface="Wingdings" pitchFamily="2" charset="2"/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0"/>
                        </a:spcBef>
                        <a:spcAft>
                          <a:spcPct val="60000"/>
                        </a:spcAft>
                        <a:buClr>
                          <a:srgbClr val="EE0033"/>
                        </a:buClr>
                        <a:buSzPct val="100000"/>
                        <a:buFont typeface="Wingdings" pitchFamily="2" charset="2"/>
                        <a:defRPr sz="1400"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Полевики</a:t>
                      </a:r>
                      <a:r>
                        <a:rPr kumimoji="0" lang="ru-RU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продолжат работу</a:t>
                      </a:r>
                      <a:r>
                        <a:rPr kumimoji="0" lang="en-US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en-US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– </a:t>
                      </a:r>
                      <a:r>
                        <a:rPr kumimoji="0" lang="ru-RU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даже в районах</a:t>
                      </a:r>
                      <a:r>
                        <a:rPr kumimoji="0" lang="en-US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ru-RU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с нестабильным </a:t>
                      </a:r>
                      <a:r>
                        <a:rPr kumimoji="0" lang="en-US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RTK. </a:t>
                      </a:r>
                      <a:r>
                        <a:rPr kumimoji="0" lang="ru-RU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Это снижает временные затраты.</a:t>
                      </a:r>
                      <a:endParaRPr kumimoji="0" lang="en-US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5838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3501008"/>
            <a:ext cx="3365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8386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709738"/>
            <a:ext cx="369888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8387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2420938"/>
            <a:ext cx="363538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3789040"/>
            <a:ext cx="3404184" cy="193638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5704" y="1644873"/>
            <a:ext cx="3402568" cy="203949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28487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2"/>
          <p:cNvSpPr>
            <a:spLocks noGrp="1"/>
          </p:cNvSpPr>
          <p:nvPr>
            <p:ph type="title"/>
          </p:nvPr>
        </p:nvSpPr>
        <p:spPr>
          <a:xfrm>
            <a:off x="727075" y="503238"/>
            <a:ext cx="8097838" cy="900112"/>
          </a:xfrm>
        </p:spPr>
        <p:txBody>
          <a:bodyPr/>
          <a:lstStyle/>
          <a:p>
            <a:r>
              <a:rPr lang="en-US" altLang="en-US" dirty="0" err="1" smtClean="0"/>
              <a:t>SmartLink</a:t>
            </a:r>
            <a:r>
              <a:rPr lang="en-US" altLang="en-US" dirty="0" smtClean="0"/>
              <a:t> </a:t>
            </a:r>
            <a:r>
              <a:rPr lang="ru-RU" altLang="en-US" dirty="0"/>
              <a:t>и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SmartLink</a:t>
            </a:r>
            <a:r>
              <a:rPr lang="en-US" altLang="en-US" dirty="0" smtClean="0"/>
              <a:t> fill</a:t>
            </a:r>
          </a:p>
        </p:txBody>
      </p:sp>
      <p:sp>
        <p:nvSpPr>
          <p:cNvPr id="13315" name="Content Placeholder 3"/>
          <p:cNvSpPr>
            <a:spLocks noGrp="1"/>
          </p:cNvSpPr>
          <p:nvPr>
            <p:ph idx="1"/>
          </p:nvPr>
        </p:nvSpPr>
        <p:spPr>
          <a:xfrm>
            <a:off x="522288" y="1585913"/>
            <a:ext cx="8140700" cy="4749800"/>
          </a:xfrm>
        </p:spPr>
        <p:txBody>
          <a:bodyPr/>
          <a:lstStyle/>
          <a:p>
            <a:pPr marL="342900" indent="-342900">
              <a:spcAft>
                <a:spcPts val="475"/>
              </a:spcAft>
              <a:buFontTx/>
              <a:buChar char="•"/>
            </a:pPr>
            <a:r>
              <a:rPr lang="en-US" altLang="en-US" sz="1400" dirty="0" err="1" smtClean="0">
                <a:hlinkClick r:id="rId2"/>
              </a:rPr>
              <a:t>SmartLink</a:t>
            </a:r>
            <a:r>
              <a:rPr lang="en-US" altLang="en-US" sz="1400" dirty="0" smtClean="0"/>
              <a:t> </a:t>
            </a:r>
            <a:r>
              <a:rPr lang="ru-RU" altLang="en-US" sz="1400" dirty="0"/>
              <a:t>и</a:t>
            </a:r>
            <a:r>
              <a:rPr lang="en-US" altLang="en-US" sz="1400" dirty="0" smtClean="0"/>
              <a:t> </a:t>
            </a:r>
            <a:r>
              <a:rPr lang="en-US" altLang="en-US" sz="1400" dirty="0" err="1" smtClean="0">
                <a:hlinkClick r:id="rId3"/>
              </a:rPr>
              <a:t>SmartLink</a:t>
            </a:r>
            <a:r>
              <a:rPr lang="en-US" altLang="en-US" sz="1400" dirty="0" smtClean="0">
                <a:hlinkClick r:id="rId3"/>
              </a:rPr>
              <a:t> fill</a:t>
            </a:r>
            <a:r>
              <a:rPr lang="ru-RU" altLang="en-US" sz="1400" dirty="0" smtClean="0"/>
              <a:t>- технологии, основанные на использовании доп. сигналов </a:t>
            </a:r>
            <a:r>
              <a:rPr lang="en-US" altLang="en-US" sz="1400" dirty="0" smtClean="0"/>
              <a:t>L-band </a:t>
            </a:r>
            <a:r>
              <a:rPr lang="ru-RU" altLang="en-US" sz="1400" dirty="0" smtClean="0"/>
              <a:t>от</a:t>
            </a:r>
            <a:r>
              <a:rPr lang="en-US" altLang="en-US" sz="1400" dirty="0" smtClean="0"/>
              <a:t> </a:t>
            </a:r>
            <a:r>
              <a:rPr lang="en-US" altLang="en-US" sz="1400" dirty="0" err="1" smtClean="0"/>
              <a:t>Terrastar</a:t>
            </a:r>
            <a:r>
              <a:rPr lang="en-US" altLang="en-US" sz="1400" dirty="0" smtClean="0"/>
              <a:t> (</a:t>
            </a:r>
            <a:r>
              <a:rPr lang="en-US" altLang="en-US" sz="1400" dirty="0" smtClean="0">
                <a:hlinkClick r:id="rId4"/>
              </a:rPr>
              <a:t>http://www.terrastar.net</a:t>
            </a:r>
            <a:r>
              <a:rPr lang="en-US" altLang="en-US" sz="1400" dirty="0" smtClean="0"/>
              <a:t>)</a:t>
            </a:r>
          </a:p>
          <a:p>
            <a:pPr marL="342900" indent="-342900">
              <a:spcAft>
                <a:spcPts val="475"/>
              </a:spcAft>
              <a:buFontTx/>
              <a:buChar char="•"/>
            </a:pPr>
            <a:r>
              <a:rPr lang="ru-RU" altLang="en-US" sz="1400" dirty="0" smtClean="0"/>
              <a:t>Сигнал поступает от </a:t>
            </a:r>
            <a:r>
              <a:rPr lang="en-US" altLang="en-US" sz="1400" dirty="0" smtClean="0"/>
              <a:t>7 </a:t>
            </a:r>
            <a:r>
              <a:rPr lang="ru-RU" altLang="en-US" sz="1400" dirty="0" smtClean="0"/>
              <a:t>геостационарных спутников</a:t>
            </a:r>
            <a:r>
              <a:rPr lang="en-US" altLang="en-US" sz="1400" dirty="0" smtClean="0"/>
              <a:t> </a:t>
            </a:r>
            <a:r>
              <a:rPr lang="ru-RU" altLang="en-US" sz="1400" dirty="0" smtClean="0"/>
              <a:t>(расположены вдоль экватора)</a:t>
            </a:r>
            <a:endParaRPr lang="en-US" altLang="en-US" sz="1400" dirty="0" smtClean="0"/>
          </a:p>
          <a:p>
            <a:pPr marL="342900" indent="-342900">
              <a:spcAft>
                <a:spcPts val="475"/>
              </a:spcAft>
              <a:buFontTx/>
              <a:buChar char="•"/>
            </a:pPr>
            <a:r>
              <a:rPr lang="ru-RU" altLang="en-US" sz="1400" dirty="0" smtClean="0"/>
              <a:t>Сигналы</a:t>
            </a:r>
            <a:r>
              <a:rPr lang="en-US" altLang="en-US" sz="1400" dirty="0" smtClean="0"/>
              <a:t> L-band </a:t>
            </a:r>
            <a:r>
              <a:rPr lang="ru-RU" altLang="en-US" sz="1400" dirty="0" smtClean="0"/>
              <a:t>полностью поддерживаются</a:t>
            </a:r>
            <a:r>
              <a:rPr lang="en-US" altLang="en-US" sz="1400" dirty="0" smtClean="0"/>
              <a:t> GNSS </a:t>
            </a:r>
            <a:r>
              <a:rPr lang="ru-RU" altLang="en-US" sz="1400" dirty="0" smtClean="0"/>
              <a:t>антеннами</a:t>
            </a:r>
            <a:r>
              <a:rPr lang="en-US" altLang="en-US" sz="1400" dirty="0" smtClean="0"/>
              <a:t> (GS15/GS16/AS10)</a:t>
            </a:r>
            <a:r>
              <a:rPr lang="ru-RU" altLang="en-US" sz="1400" dirty="0" smtClean="0"/>
              <a:t> и никаких </a:t>
            </a:r>
            <a:r>
              <a:rPr lang="ru-RU" altLang="en-US" sz="1400" dirty="0" err="1" smtClean="0"/>
              <a:t>доп</a:t>
            </a:r>
            <a:r>
              <a:rPr lang="ru-RU" altLang="en-US" sz="1400" dirty="0" smtClean="0"/>
              <a:t> устройств не требуется</a:t>
            </a:r>
            <a:endParaRPr lang="en-US" altLang="en-US" sz="1400" dirty="0" smtClean="0"/>
          </a:p>
          <a:p>
            <a:pPr marL="342900" indent="-342900">
              <a:spcAft>
                <a:spcPts val="475"/>
              </a:spcAft>
              <a:buFontTx/>
              <a:buChar char="•"/>
            </a:pPr>
            <a:r>
              <a:rPr lang="ru-RU" altLang="en-US" sz="1400" dirty="0" err="1" smtClean="0"/>
              <a:t>Технолология</a:t>
            </a:r>
            <a:r>
              <a:rPr lang="ru-RU" altLang="en-US" sz="1400" dirty="0" smtClean="0"/>
              <a:t> доступна по всему миру </a:t>
            </a:r>
            <a:r>
              <a:rPr lang="en-US" altLang="en-US" sz="1400" dirty="0" smtClean="0"/>
              <a:t>(</a:t>
            </a:r>
            <a:r>
              <a:rPr lang="ru-RU" altLang="en-US" sz="1400" dirty="0" smtClean="0"/>
              <a:t>см карту покрытия</a:t>
            </a:r>
            <a:r>
              <a:rPr lang="en-US" altLang="en-US" sz="1400" dirty="0" smtClean="0"/>
              <a:t>)</a:t>
            </a:r>
          </a:p>
          <a:p>
            <a:pPr marL="342900" indent="-342900">
              <a:spcAft>
                <a:spcPts val="475"/>
              </a:spcAft>
              <a:buFontTx/>
              <a:buChar char="•"/>
            </a:pPr>
            <a:r>
              <a:rPr lang="en-US" altLang="en-US" sz="1400" dirty="0" err="1" smtClean="0"/>
              <a:t>SmartLink</a:t>
            </a:r>
            <a:r>
              <a:rPr lang="en-US" altLang="en-US" sz="1400" dirty="0" smtClean="0"/>
              <a:t> </a:t>
            </a:r>
            <a:r>
              <a:rPr lang="ru-RU" altLang="en-US" sz="1400" dirty="0" smtClean="0"/>
              <a:t>- </a:t>
            </a:r>
            <a:r>
              <a:rPr lang="en-US" altLang="en-US" sz="1400" dirty="0" smtClean="0"/>
              <a:t>PPP (precise point positioning) </a:t>
            </a:r>
            <a:r>
              <a:rPr lang="ru-RU" altLang="en-US" sz="1400" dirty="0" smtClean="0"/>
              <a:t>сервис, разрешающий фазовые неоднозначности</a:t>
            </a:r>
            <a:endParaRPr lang="en-US" altLang="en-US" sz="1400" dirty="0" smtClean="0"/>
          </a:p>
          <a:p>
            <a:pPr marL="342900" indent="-342900">
              <a:spcAft>
                <a:spcPts val="475"/>
              </a:spcAft>
              <a:buFontTx/>
              <a:buChar char="•"/>
            </a:pPr>
            <a:r>
              <a:rPr lang="ru-RU" altLang="en-US" sz="1400" dirty="0"/>
              <a:t>Данные для этих поправок поступают от глобальной </a:t>
            </a:r>
            <a:r>
              <a:rPr lang="ru-RU" altLang="en-US" sz="1400" dirty="0" err="1"/>
              <a:t>референцной</a:t>
            </a:r>
            <a:r>
              <a:rPr lang="ru-RU" altLang="en-US" sz="1400" dirty="0"/>
              <a:t> сети </a:t>
            </a:r>
            <a:endParaRPr lang="en-US" altLang="en-US" sz="1400" dirty="0"/>
          </a:p>
        </p:txBody>
      </p:sp>
      <p:pic>
        <p:nvPicPr>
          <p:cNvPr id="13316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2168" y="2819400"/>
            <a:ext cx="1287032" cy="10000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7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738" y="4191000"/>
            <a:ext cx="4121150" cy="236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318" name="Group 4"/>
          <p:cNvGrpSpPr>
            <a:grpSpLocks/>
          </p:cNvGrpSpPr>
          <p:nvPr/>
        </p:nvGrpSpPr>
        <p:grpSpPr bwMode="auto">
          <a:xfrm>
            <a:off x="5105400" y="4151313"/>
            <a:ext cx="2619375" cy="2441575"/>
            <a:chOff x="5231605" y="3576084"/>
            <a:chExt cx="2771775" cy="2525229"/>
          </a:xfrm>
        </p:grpSpPr>
        <p:pic>
          <p:nvPicPr>
            <p:cNvPr id="13319" name="Picture 4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31605" y="3576084"/>
              <a:ext cx="2771775" cy="25252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320" name="Rectangle 2"/>
            <p:cNvSpPr>
              <a:spLocks noChangeArrowheads="1"/>
            </p:cNvSpPr>
            <p:nvPr/>
          </p:nvSpPr>
          <p:spPr bwMode="auto">
            <a:xfrm>
              <a:off x="5638800" y="5257800"/>
              <a:ext cx="533400" cy="351250"/>
            </a:xfrm>
            <a:prstGeom prst="rect">
              <a:avLst/>
            </a:prstGeom>
            <a:solidFill>
              <a:schemeClr val="bg1"/>
            </a:solidFill>
            <a:ln w="12700" algn="ctr">
              <a:solidFill>
                <a:schemeClr val="bg1"/>
              </a:solidFill>
              <a:round/>
              <a:headEnd/>
              <a:tailEnd/>
            </a:ln>
          </p:spPr>
          <p:txBody>
            <a:bodyPr lIns="0" rIns="0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endParaRPr lang="de-CH" altLang="de-DE"/>
            </a:p>
          </p:txBody>
        </p:sp>
        <p:grpSp>
          <p:nvGrpSpPr>
            <p:cNvPr id="13321" name="Group 3"/>
            <p:cNvGrpSpPr>
              <a:grpSpLocks/>
            </p:cNvGrpSpPr>
            <p:nvPr/>
          </p:nvGrpSpPr>
          <p:grpSpPr bwMode="auto">
            <a:xfrm>
              <a:off x="5868731" y="5234978"/>
              <a:ext cx="185737" cy="345389"/>
              <a:chOff x="5224463" y="5263661"/>
              <a:chExt cx="185737" cy="345389"/>
            </a:xfrm>
          </p:grpSpPr>
          <p:pic>
            <p:nvPicPr>
              <p:cNvPr id="13322" name="Picture 1"/>
              <p:cNvPicPr>
                <a:picLocks noChangeAspect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" t="40005" r="-5"/>
              <a:stretch>
                <a:fillRect/>
              </a:stretch>
            </p:blipFill>
            <p:spPr bwMode="auto">
              <a:xfrm>
                <a:off x="5224463" y="5306886"/>
                <a:ext cx="185737" cy="3021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323" name="Picture 7"/>
              <p:cNvPicPr>
                <a:picLocks noChangeAspect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3282" y="5263661"/>
                <a:ext cx="123031" cy="676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2"/>
          <p:cNvSpPr>
            <a:spLocks noGrp="1"/>
          </p:cNvSpPr>
          <p:nvPr>
            <p:ph type="title"/>
          </p:nvPr>
        </p:nvSpPr>
        <p:spPr>
          <a:xfrm>
            <a:off x="727075" y="503238"/>
            <a:ext cx="8097838" cy="900112"/>
          </a:xfrm>
        </p:spPr>
        <p:txBody>
          <a:bodyPr/>
          <a:lstStyle/>
          <a:p>
            <a:r>
              <a:rPr lang="en-US" altLang="en-US" dirty="0" err="1" smtClean="0"/>
              <a:t>SmartLink</a:t>
            </a:r>
            <a:r>
              <a:rPr lang="en-US" altLang="en-US" dirty="0" smtClean="0"/>
              <a:t> </a:t>
            </a:r>
            <a:r>
              <a:rPr lang="ru-RU" altLang="en-US" dirty="0"/>
              <a:t>и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SmartLink</a:t>
            </a:r>
            <a:r>
              <a:rPr lang="en-US" altLang="en-US" dirty="0" smtClean="0"/>
              <a:t> fill</a:t>
            </a:r>
          </a:p>
        </p:txBody>
      </p:sp>
      <p:sp>
        <p:nvSpPr>
          <p:cNvPr id="14339" name="Content Placeholder 3"/>
          <p:cNvSpPr>
            <a:spLocks noGrp="1"/>
          </p:cNvSpPr>
          <p:nvPr>
            <p:ph idx="1"/>
          </p:nvPr>
        </p:nvSpPr>
        <p:spPr>
          <a:xfrm>
            <a:off x="522288" y="1585913"/>
            <a:ext cx="5726112" cy="4749800"/>
          </a:xfrm>
        </p:spPr>
        <p:txBody>
          <a:bodyPr/>
          <a:lstStyle/>
          <a:p>
            <a:pPr>
              <a:spcAft>
                <a:spcPts val="475"/>
              </a:spcAft>
            </a:pPr>
            <a:r>
              <a:rPr lang="ru-RU" altLang="en-US" sz="1600" dirty="0" smtClean="0"/>
              <a:t>Услуга доступна в двух вариантах:</a:t>
            </a:r>
            <a:endParaRPr lang="en-US" altLang="en-US" sz="1600" dirty="0" smtClean="0"/>
          </a:p>
          <a:p>
            <a:pPr marL="631825" lvl="1" indent="-342900">
              <a:spcAft>
                <a:spcPts val="475"/>
              </a:spcAft>
              <a:buFontTx/>
              <a:buChar char="•"/>
            </a:pPr>
            <a:r>
              <a:rPr lang="en-US" altLang="en-US" sz="1600" dirty="0" err="1" smtClean="0"/>
              <a:t>SmartLink</a:t>
            </a:r>
            <a:r>
              <a:rPr lang="en-US" altLang="en-US" sz="1600" dirty="0" smtClean="0"/>
              <a:t> fill </a:t>
            </a:r>
          </a:p>
          <a:p>
            <a:pPr marL="914400" lvl="2" indent="-342900">
              <a:spcAft>
                <a:spcPts val="475"/>
              </a:spcAft>
              <a:buFontTx/>
              <a:buChar char="•"/>
            </a:pPr>
            <a:r>
              <a:rPr lang="ru-RU" altLang="en-US" sz="1400" dirty="0" smtClean="0"/>
              <a:t>Заменяет </a:t>
            </a:r>
            <a:r>
              <a:rPr lang="en-US" altLang="en-US" sz="1400" dirty="0" smtClean="0"/>
              <a:t>RTK </a:t>
            </a:r>
            <a:r>
              <a:rPr lang="ru-RU" altLang="en-US" sz="1400" dirty="0" smtClean="0"/>
              <a:t>до</a:t>
            </a:r>
            <a:r>
              <a:rPr lang="en-US" altLang="en-US" sz="1400" dirty="0" smtClean="0"/>
              <a:t>10 </a:t>
            </a:r>
            <a:r>
              <a:rPr lang="ru-RU" altLang="en-US" sz="1400" dirty="0" smtClean="0"/>
              <a:t>минут</a:t>
            </a:r>
            <a:endParaRPr lang="en-US" altLang="en-US" sz="1400" dirty="0" smtClean="0"/>
          </a:p>
          <a:p>
            <a:pPr marL="914400" lvl="2" indent="-342900">
              <a:spcAft>
                <a:spcPts val="475"/>
              </a:spcAft>
              <a:buFontTx/>
              <a:buChar char="•"/>
            </a:pPr>
            <a:r>
              <a:rPr lang="ru-RU" altLang="en-US" sz="1400" dirty="0" smtClean="0"/>
              <a:t>Нужна </a:t>
            </a:r>
            <a:r>
              <a:rPr lang="en-US" altLang="en-US" sz="1400" dirty="0" smtClean="0"/>
              <a:t>RTK </a:t>
            </a:r>
            <a:r>
              <a:rPr lang="ru-RU" altLang="en-US" sz="1400" dirty="0" smtClean="0"/>
              <a:t>база</a:t>
            </a:r>
          </a:p>
          <a:p>
            <a:pPr marL="914400" lvl="2" indent="-342900">
              <a:spcAft>
                <a:spcPts val="475"/>
              </a:spcAft>
              <a:buFontTx/>
              <a:buChar char="•"/>
            </a:pPr>
            <a:r>
              <a:rPr lang="en-US" altLang="en-US" sz="1400" dirty="0" smtClean="0"/>
              <a:t>2D </a:t>
            </a:r>
            <a:r>
              <a:rPr lang="ru-RU" altLang="en-US" sz="1400" dirty="0" smtClean="0"/>
              <a:t>ошибки обычно </a:t>
            </a:r>
            <a:r>
              <a:rPr lang="en-US" altLang="en-US" sz="1400" dirty="0" smtClean="0"/>
              <a:t>&lt;5cm</a:t>
            </a:r>
          </a:p>
          <a:p>
            <a:pPr marL="914400" lvl="2" indent="-342900">
              <a:spcAft>
                <a:spcPts val="475"/>
              </a:spcAft>
              <a:buFontTx/>
              <a:buChar char="•"/>
            </a:pPr>
            <a:r>
              <a:rPr lang="ru-RU" altLang="en-US" sz="1400" dirty="0" smtClean="0"/>
              <a:t>По всему миру</a:t>
            </a:r>
            <a:endParaRPr lang="en-US" altLang="en-US" sz="1400" dirty="0" smtClean="0"/>
          </a:p>
          <a:p>
            <a:pPr marL="631825" lvl="1" indent="-342900">
              <a:spcAft>
                <a:spcPts val="475"/>
              </a:spcAft>
              <a:buFontTx/>
              <a:buChar char="•"/>
            </a:pPr>
            <a:r>
              <a:rPr lang="en-US" altLang="en-US" sz="1600" dirty="0" err="1" smtClean="0"/>
              <a:t>SmartLink</a:t>
            </a:r>
            <a:endParaRPr lang="en-US" altLang="en-US" sz="1600" dirty="0" smtClean="0"/>
          </a:p>
          <a:p>
            <a:pPr marL="914400" lvl="2" indent="-342900">
              <a:spcAft>
                <a:spcPts val="475"/>
              </a:spcAft>
              <a:buFontTx/>
              <a:buChar char="•"/>
            </a:pPr>
            <a:r>
              <a:rPr lang="ru-RU" altLang="en-US" sz="1400" dirty="0" smtClean="0"/>
              <a:t>Удаленный</a:t>
            </a:r>
            <a:r>
              <a:rPr lang="en-US" altLang="en-US" sz="1400" dirty="0" smtClean="0"/>
              <a:t> </a:t>
            </a:r>
            <a:r>
              <a:rPr lang="ru-RU" altLang="en-US" sz="1400" dirty="0" smtClean="0"/>
              <a:t>сервис </a:t>
            </a:r>
            <a:r>
              <a:rPr lang="ru-RU" altLang="en-US" sz="1400" dirty="0" smtClean="0"/>
              <a:t>с </a:t>
            </a:r>
            <a:r>
              <a:rPr lang="ru-RU" altLang="en-US" sz="1400" dirty="0" smtClean="0"/>
              <a:t>см </a:t>
            </a:r>
            <a:r>
              <a:rPr lang="ru-RU" altLang="en-US" sz="1400" dirty="0" err="1" smtClean="0"/>
              <a:t>точнсотью</a:t>
            </a:r>
            <a:r>
              <a:rPr lang="ru-RU" altLang="en-US" sz="1400" dirty="0" smtClean="0"/>
              <a:t> </a:t>
            </a:r>
            <a:r>
              <a:rPr lang="en-US" altLang="en-US" sz="1400" dirty="0" smtClean="0"/>
              <a:t> </a:t>
            </a:r>
            <a:r>
              <a:rPr lang="ru-RU" altLang="en-US" sz="1400" dirty="0" smtClean="0"/>
              <a:t>без</a:t>
            </a:r>
            <a:r>
              <a:rPr lang="en-US" altLang="en-US" sz="1400" dirty="0" smtClean="0"/>
              <a:t> </a:t>
            </a:r>
            <a:r>
              <a:rPr lang="ru-RU" altLang="en-US" sz="1400" dirty="0" smtClean="0"/>
              <a:t>использования </a:t>
            </a:r>
            <a:r>
              <a:rPr lang="en-US" altLang="en-US" sz="1400" dirty="0" smtClean="0"/>
              <a:t>RTK</a:t>
            </a:r>
            <a:endParaRPr lang="ru-RU" altLang="en-US" sz="1400" dirty="0"/>
          </a:p>
          <a:p>
            <a:pPr marL="914400" lvl="2" indent="-342900">
              <a:spcAft>
                <a:spcPts val="475"/>
              </a:spcAft>
              <a:buFontTx/>
              <a:buChar char="•"/>
            </a:pPr>
            <a:r>
              <a:rPr lang="en-US" altLang="en-US" sz="1400" dirty="0" smtClean="0"/>
              <a:t>2D </a:t>
            </a:r>
            <a:r>
              <a:rPr lang="ru-RU" altLang="en-US" sz="1400" dirty="0" smtClean="0"/>
              <a:t>ошибки обычно</a:t>
            </a:r>
            <a:r>
              <a:rPr lang="en-US" altLang="en-US" sz="1400" dirty="0" smtClean="0"/>
              <a:t> &lt;5cm</a:t>
            </a:r>
          </a:p>
          <a:p>
            <a:pPr marL="914400" lvl="2" indent="-342900">
              <a:spcAft>
                <a:spcPts val="475"/>
              </a:spcAft>
              <a:buFontTx/>
              <a:buChar char="•"/>
            </a:pPr>
            <a:r>
              <a:rPr lang="ru-RU" altLang="en-US" sz="1400" dirty="0" smtClean="0"/>
              <a:t>Совместимо со всеми локальными СК </a:t>
            </a:r>
            <a:endParaRPr lang="en-US" altLang="en-US" sz="1400" dirty="0" smtClean="0"/>
          </a:p>
          <a:p>
            <a:pPr marL="914400" lvl="2" indent="-342900">
              <a:spcAft>
                <a:spcPts val="475"/>
              </a:spcAft>
              <a:buFontTx/>
              <a:buChar char="•"/>
            </a:pPr>
            <a:r>
              <a:rPr lang="ru-RU" altLang="en-US" sz="1400" dirty="0" smtClean="0"/>
              <a:t>Время до получения первого решения </a:t>
            </a:r>
            <a:r>
              <a:rPr lang="en-US" altLang="en-US" sz="1400" dirty="0" smtClean="0"/>
              <a:t>20 – 40</a:t>
            </a:r>
            <a:r>
              <a:rPr lang="ru-RU" altLang="en-US" sz="1400" dirty="0" smtClean="0"/>
              <a:t>мин</a:t>
            </a:r>
            <a:r>
              <a:rPr lang="en-US" altLang="en-US" sz="1400" dirty="0" smtClean="0"/>
              <a:t>,</a:t>
            </a:r>
            <a:r>
              <a:rPr lang="ru-RU" altLang="en-US" sz="1400" dirty="0" smtClean="0"/>
              <a:t> </a:t>
            </a:r>
            <a:r>
              <a:rPr lang="ru-RU" altLang="en-US" sz="1400" dirty="0" err="1" smtClean="0"/>
              <a:t>переподключение</a:t>
            </a:r>
            <a:r>
              <a:rPr lang="en-US" altLang="en-US" sz="1400" dirty="0" smtClean="0"/>
              <a:t> 1</a:t>
            </a:r>
            <a:r>
              <a:rPr lang="ru-RU" altLang="en-US" sz="1400" dirty="0" smtClean="0"/>
              <a:t>мин</a:t>
            </a:r>
            <a:endParaRPr lang="en-US" altLang="en-US" sz="1400" dirty="0" smtClean="0"/>
          </a:p>
          <a:p>
            <a:pPr marL="914400" lvl="2" indent="-342900">
              <a:spcAft>
                <a:spcPts val="475"/>
              </a:spcAft>
              <a:buFontTx/>
              <a:buChar char="•"/>
            </a:pPr>
            <a:r>
              <a:rPr lang="ru-RU" altLang="en-US" sz="1400" dirty="0" smtClean="0"/>
              <a:t>Заменяет </a:t>
            </a:r>
            <a:r>
              <a:rPr lang="en-US" altLang="en-US" sz="1400" dirty="0" smtClean="0"/>
              <a:t>RTK </a:t>
            </a:r>
            <a:r>
              <a:rPr lang="ru-RU" altLang="en-US" sz="1400" dirty="0" smtClean="0"/>
              <a:t>без ограничения </a:t>
            </a:r>
            <a:r>
              <a:rPr lang="ru-RU" altLang="en-US" sz="1400" dirty="0" smtClean="0"/>
              <a:t>по времени</a:t>
            </a:r>
            <a:endParaRPr lang="en-US" altLang="en-US" sz="1400" dirty="0" smtClean="0"/>
          </a:p>
          <a:p>
            <a:pPr marL="914400" lvl="2" indent="-342900">
              <a:spcAft>
                <a:spcPts val="475"/>
              </a:spcAft>
              <a:buFontTx/>
              <a:buChar char="•"/>
            </a:pPr>
            <a:endParaRPr lang="en-US" altLang="en-US" sz="1400" dirty="0" smtClean="0"/>
          </a:p>
        </p:txBody>
      </p:sp>
      <p:pic>
        <p:nvPicPr>
          <p:cNvPr id="6" name="Picture 8" descr="SmtLnk_on_of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1600200"/>
            <a:ext cx="4114800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1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3150" y="3810000"/>
            <a:ext cx="2416175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7"/>
          <p:cNvGrpSpPr>
            <a:grpSpLocks/>
          </p:cNvGrpSpPr>
          <p:nvPr/>
        </p:nvGrpSpPr>
        <p:grpSpPr bwMode="auto">
          <a:xfrm>
            <a:off x="5091113" y="1049338"/>
            <a:ext cx="1328737" cy="1008062"/>
            <a:chOff x="2051720" y="1974156"/>
            <a:chExt cx="5042495" cy="3543076"/>
          </a:xfrm>
        </p:grpSpPr>
        <p:pic>
          <p:nvPicPr>
            <p:cNvPr id="25612" name="Picture 2" descr="http://www.panasonic.com/business/toughpad/us/responsive/img/prod-fzg1-spec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51720" y="1974156"/>
              <a:ext cx="5042495" cy="35430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5613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72476" y="2477079"/>
              <a:ext cx="3807515" cy="23920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1075" y="2198688"/>
            <a:ext cx="4816475" cy="2890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4" descr="http://www.zimmermann-optik.com/uploads/pics/GS15_Spreng_01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0688" y="5459413"/>
            <a:ext cx="1720850" cy="1046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00" name="Picture 8" descr="http://mediasource.leica-geosystems.com/dataview/c660521a1.jpg?fakeIE=2421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797" r="38931"/>
          <a:stretch>
            <a:fillRect/>
          </a:stretch>
        </p:blipFill>
        <p:spPr bwMode="auto">
          <a:xfrm>
            <a:off x="7150100" y="3192463"/>
            <a:ext cx="935038" cy="2889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06" name="Picture 14" descr="http://mediasource.leica-geosystems.com/dataview/c660506a1.jpg?fakeIE=2936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157" r="30540"/>
          <a:stretch>
            <a:fillRect/>
          </a:stretch>
        </p:blipFill>
        <p:spPr bwMode="auto">
          <a:xfrm>
            <a:off x="736600" y="1049338"/>
            <a:ext cx="814388" cy="1595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10" name="Picture 18" descr="http://mediasource.leica-geosystems.com/dataview/c659411a1.jpg?fakeIE=4726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45" r="25679" b="14401"/>
          <a:stretch>
            <a:fillRect/>
          </a:stretch>
        </p:blipFill>
        <p:spPr bwMode="auto">
          <a:xfrm>
            <a:off x="2484438" y="5157788"/>
            <a:ext cx="1152525" cy="1582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11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altLang="ru-RU" sz="2400" dirty="0" smtClean="0"/>
              <a:t>Программное обеспечение </a:t>
            </a:r>
            <a:r>
              <a:rPr lang="en-US" altLang="ru-RU" sz="2400" dirty="0"/>
              <a:t>Leica Captivate</a:t>
            </a:r>
            <a:r>
              <a:rPr lang="ru-RU" altLang="ru-RU" sz="2400" dirty="0"/>
              <a:t> </a:t>
            </a:r>
            <a:r>
              <a:rPr lang="ru-RU" altLang="ru-RU" sz="2400" dirty="0" smtClean="0"/>
              <a:t/>
            </a:r>
            <a:br>
              <a:rPr lang="ru-RU" altLang="ru-RU" sz="2400" dirty="0" smtClean="0"/>
            </a:br>
            <a:endParaRPr lang="ru-RU" altLang="ru-RU" sz="2400" dirty="0" smtClean="0"/>
          </a:p>
        </p:txBody>
      </p:sp>
      <p:pic>
        <p:nvPicPr>
          <p:cNvPr id="14" name="Picture 7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6955" y="1041088"/>
            <a:ext cx="1414463" cy="779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Группа 2"/>
          <p:cNvGrpSpPr/>
          <p:nvPr/>
        </p:nvGrpSpPr>
        <p:grpSpPr>
          <a:xfrm>
            <a:off x="130175" y="2895600"/>
            <a:ext cx="1927225" cy="2798762"/>
            <a:chOff x="130175" y="2895600"/>
            <a:chExt cx="1927225" cy="2798762"/>
          </a:xfrm>
        </p:grpSpPr>
        <p:pic>
          <p:nvPicPr>
            <p:cNvPr id="8202" name="Picture 10" descr="http://mediasource.leica-geosystems.com/dataview/c659812a1.jpg?fakeIE=04663"/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457" r="24889"/>
            <a:stretch>
              <a:fillRect/>
            </a:stretch>
          </p:blipFill>
          <p:spPr bwMode="auto">
            <a:xfrm>
              <a:off x="130175" y="2895600"/>
              <a:ext cx="1927225" cy="27987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7" name="Picture 7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61213" y="2971800"/>
              <a:ext cx="691387" cy="381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" name="Группа 1"/>
          <p:cNvGrpSpPr/>
          <p:nvPr/>
        </p:nvGrpSpPr>
        <p:grpSpPr>
          <a:xfrm>
            <a:off x="7812088" y="1485882"/>
            <a:ext cx="1108075" cy="2092343"/>
            <a:chOff x="7812088" y="1485882"/>
            <a:chExt cx="1108075" cy="2092343"/>
          </a:xfrm>
        </p:grpSpPr>
        <p:pic>
          <p:nvPicPr>
            <p:cNvPr id="8208" name="Picture 16" descr="http://mediasource.leica-geosystems.com/dataview/c659423a1.jpg?fakeIE=00989"/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1084" r="29140"/>
            <a:stretch>
              <a:fillRect/>
            </a:stretch>
          </p:blipFill>
          <p:spPr bwMode="auto">
            <a:xfrm>
              <a:off x="7812088" y="1490663"/>
              <a:ext cx="1108075" cy="20875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8" name="Picture 7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125" y="1485882"/>
              <a:ext cx="762000" cy="4199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8452897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z="2400" smtClean="0"/>
              <a:t>Варианты применения </a:t>
            </a:r>
            <a:r>
              <a:rPr lang="en-US" altLang="ru-RU" sz="2400" smtClean="0"/>
              <a:t>GNSS Captivate</a:t>
            </a:r>
            <a:r>
              <a:rPr lang="ru-RU" altLang="ru-RU" sz="2800" smtClean="0"/>
              <a:t/>
            </a:r>
            <a:br>
              <a:rPr lang="ru-RU" altLang="ru-RU" sz="2800" smtClean="0"/>
            </a:br>
            <a:r>
              <a:rPr lang="ru-RU" altLang="ru-RU" sz="2800" smtClean="0"/>
              <a:t/>
            </a:r>
            <a:br>
              <a:rPr lang="ru-RU" altLang="ru-RU" sz="2800" smtClean="0"/>
            </a:br>
            <a:endParaRPr lang="ru-RU" altLang="ru-RU" smtClean="0"/>
          </a:p>
        </p:txBody>
      </p:sp>
      <p:pic>
        <p:nvPicPr>
          <p:cNvPr id="26627" name="Picture 5" descr="C:\presentations\GNSS\GNSS\удачный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1371600"/>
            <a:ext cx="3706812" cy="1952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9" name="Picture 3" descr="C:\Users\matu\Desktop\1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53000" y="1373877"/>
            <a:ext cx="3724275" cy="1955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629" name="Объект 1"/>
          <p:cNvSpPr>
            <a:spLocks noGrp="1"/>
          </p:cNvSpPr>
          <p:nvPr>
            <p:ph idx="1"/>
          </p:nvPr>
        </p:nvSpPr>
        <p:spPr>
          <a:xfrm>
            <a:off x="395288" y="1557338"/>
            <a:ext cx="8097837" cy="4292600"/>
          </a:xfrm>
        </p:spPr>
        <p:txBody>
          <a:bodyPr/>
          <a:lstStyle/>
          <a:p>
            <a:r>
              <a:rPr lang="ru-RU" altLang="ru-RU" sz="1600" dirty="0" smtClean="0"/>
              <a:t>Создание съемочного обоснования</a:t>
            </a:r>
          </a:p>
          <a:p>
            <a:r>
              <a:rPr lang="ru-RU" altLang="ru-RU" sz="1600" dirty="0" smtClean="0"/>
              <a:t>Съемка</a:t>
            </a:r>
          </a:p>
          <a:p>
            <a:r>
              <a:rPr lang="ru-RU" altLang="ru-RU" sz="1600" dirty="0" smtClean="0"/>
              <a:t>Вынос в </a:t>
            </a:r>
            <a:r>
              <a:rPr lang="ru-RU" altLang="ru-RU" sz="1600" dirty="0" smtClean="0"/>
              <a:t>натуру</a:t>
            </a:r>
            <a:endParaRPr lang="ru-RU" altLang="ru-RU" sz="1600" dirty="0"/>
          </a:p>
          <a:p>
            <a:r>
              <a:rPr lang="ru-RU" altLang="ru-RU" sz="1600" dirty="0" smtClean="0"/>
              <a:t>Кодирование</a:t>
            </a:r>
            <a:endParaRPr lang="ru-RU" altLang="ru-RU" sz="1600" dirty="0" smtClean="0"/>
          </a:p>
          <a:p>
            <a:r>
              <a:rPr lang="ru-RU" altLang="ru-RU" sz="1600" dirty="0" smtClean="0"/>
              <a:t>Подсчет объемов</a:t>
            </a:r>
          </a:p>
          <a:p>
            <a:r>
              <a:rPr lang="ru-RU" altLang="ru-RU" sz="1600" dirty="0" smtClean="0"/>
              <a:t>Базовая линия (вынос в натуру и съемка)</a:t>
            </a:r>
          </a:p>
          <a:p>
            <a:r>
              <a:rPr lang="ru-RU" altLang="ru-RU" sz="1600" dirty="0" smtClean="0"/>
              <a:t>Разбивка </a:t>
            </a:r>
            <a:r>
              <a:rPr lang="ru-RU" altLang="ru-RU" sz="1600" dirty="0" smtClean="0"/>
              <a:t>строительной сетки</a:t>
            </a:r>
          </a:p>
          <a:p>
            <a:r>
              <a:rPr lang="ru-RU" altLang="ru-RU" sz="1600" dirty="0" smtClean="0"/>
              <a:t>Специальные приложения для строительства дорог</a:t>
            </a:r>
          </a:p>
          <a:p>
            <a:r>
              <a:rPr lang="ru-RU" altLang="ru-RU" sz="1600" dirty="0" smtClean="0"/>
              <a:t>Мониторинг</a:t>
            </a:r>
            <a:endParaRPr lang="ru-RU" altLang="ru-RU" sz="1600" dirty="0" smtClean="0"/>
          </a:p>
          <a:p>
            <a:endParaRPr lang="ru-RU" altLang="ru-RU" dirty="0" smtClean="0"/>
          </a:p>
        </p:txBody>
      </p:sp>
    </p:spTree>
    <p:extLst>
      <p:ext uri="{BB962C8B-B14F-4D97-AF65-F5344CB8AC3E}">
        <p14:creationId xmlns:p14="http://schemas.microsoft.com/office/powerpoint/2010/main" val="1797824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9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 bwMode="auto">
          <a:xfrm>
            <a:off x="5724128" y="5517232"/>
            <a:ext cx="3419872" cy="1340768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0" tIns="45720" rIns="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Leica Captivate </a:t>
            </a:r>
            <a:r>
              <a:rPr lang="ru-RU" altLang="en-US" dirty="0" smtClean="0"/>
              <a:t/>
            </a:r>
            <a:br>
              <a:rPr lang="ru-RU" altLang="en-US" dirty="0" smtClean="0"/>
            </a:br>
            <a:r>
              <a:rPr lang="ru-RU" altLang="en-US" dirty="0" smtClean="0">
                <a:solidFill>
                  <a:schemeClr val="tx1"/>
                </a:solidFill>
              </a:rPr>
              <a:t>Использование данных в 3</a:t>
            </a:r>
            <a:r>
              <a:rPr lang="en-US" altLang="en-US" dirty="0" smtClean="0">
                <a:solidFill>
                  <a:schemeClr val="tx1"/>
                </a:solidFill>
              </a:rPr>
              <a:t>D</a:t>
            </a:r>
            <a:endParaRPr lang="en-GB" dirty="0">
              <a:solidFill>
                <a:schemeClr val="tx1"/>
              </a:solidFill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427466"/>
              </p:ext>
            </p:extLst>
          </p:nvPr>
        </p:nvGraphicFramePr>
        <p:xfrm>
          <a:off x="683568" y="1700808"/>
          <a:ext cx="4032448" cy="40782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32448"/>
              </a:tblGrid>
              <a:tr h="432048">
                <a:tc>
                  <a:txBody>
                    <a:bodyPr/>
                    <a:lstStyle/>
                    <a:p>
                      <a:pPr marL="1588" marR="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Любые измеренные </a:t>
                      </a:r>
                      <a:r>
                        <a:rPr kumimoji="0" lang="en-US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(</a:t>
                      </a:r>
                      <a:r>
                        <a:rPr kumimoji="0" lang="ru-RU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точки</a:t>
                      </a:r>
                      <a:r>
                        <a:rPr kumimoji="0" lang="en-US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, </a:t>
                      </a:r>
                      <a:r>
                        <a:rPr kumimoji="0" lang="ru-RU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линии</a:t>
                      </a:r>
                      <a:r>
                        <a:rPr kumimoji="0" lang="en-US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ru-RU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и</a:t>
                      </a:r>
                      <a:r>
                        <a:rPr kumimoji="0" lang="en-US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ru-RU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сканы</a:t>
                      </a:r>
                      <a:r>
                        <a:rPr kumimoji="0" lang="en-US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) </a:t>
                      </a:r>
                      <a:r>
                        <a:rPr kumimoji="0" lang="ru-RU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и проектные</a:t>
                      </a:r>
                      <a:r>
                        <a:rPr kumimoji="0" lang="en-US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ru-RU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данные </a:t>
                      </a:r>
                      <a:r>
                        <a:rPr kumimoji="0" lang="en-US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(</a:t>
                      </a:r>
                      <a:r>
                        <a:rPr kumimoji="0" lang="ru-RU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проектные </a:t>
                      </a:r>
                      <a:r>
                        <a:rPr kumimoji="0" lang="en-US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CAD </a:t>
                      </a:r>
                      <a:r>
                        <a:rPr kumimoji="0" lang="ru-RU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чертежи</a:t>
                      </a:r>
                      <a:r>
                        <a:rPr kumimoji="0" lang="en-US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ru-RU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или ЦММ</a:t>
                      </a:r>
                      <a:r>
                        <a:rPr kumimoji="0" lang="en-US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)</a:t>
                      </a:r>
                      <a:r>
                        <a:rPr kumimoji="0" lang="ru-RU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, а также текущее местоположение, можно просмотреть в 2</a:t>
                      </a:r>
                      <a:r>
                        <a:rPr kumimoji="0" lang="en-US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D </a:t>
                      </a:r>
                      <a:r>
                        <a:rPr kumimoji="0" lang="ru-RU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и</a:t>
                      </a:r>
                      <a:r>
                        <a:rPr kumimoji="0" lang="en-US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en-US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3D </a:t>
                      </a:r>
                      <a:r>
                        <a:rPr kumimoji="0" lang="ru-RU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во всех приложениях. </a:t>
                      </a:r>
                      <a:endParaRPr kumimoji="0" lang="en-US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>
                    <a:noFill/>
                  </a:tcPr>
                </a:tc>
              </a:tr>
              <a:tr h="14401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kern="1200" baseline="0" dirty="0" smtClean="0">
                          <a:solidFill>
                            <a:schemeClr val="tx1"/>
                          </a:solidFill>
                          <a:latin typeface="Arial" charset="0"/>
                          <a:ea typeface="+mn-ea"/>
                          <a:cs typeface="Arial" charset="0"/>
                        </a:rPr>
                        <a:t>(…</a:t>
                      </a:r>
                      <a:r>
                        <a:rPr lang="ru-RU" sz="1100" b="0" kern="1200" baseline="0" dirty="0" smtClean="0">
                          <a:solidFill>
                            <a:schemeClr val="tx1"/>
                          </a:solidFill>
                          <a:latin typeface="Arial" charset="0"/>
                          <a:ea typeface="+mn-ea"/>
                          <a:cs typeface="Arial" charset="0"/>
                        </a:rPr>
                        <a:t> что означает</a:t>
                      </a:r>
                      <a:r>
                        <a:rPr lang="en-GB" sz="1100" b="0" kern="1200" baseline="0" dirty="0" smtClean="0">
                          <a:solidFill>
                            <a:schemeClr val="tx1"/>
                          </a:solidFill>
                          <a:latin typeface="Arial" charset="0"/>
                          <a:ea typeface="+mn-ea"/>
                          <a:cs typeface="Arial" charset="0"/>
                        </a:rPr>
                        <a:t> </a:t>
                      </a:r>
                      <a:r>
                        <a:rPr lang="en-GB" sz="1100" b="0" kern="1200" baseline="0" dirty="0" smtClean="0">
                          <a:solidFill>
                            <a:schemeClr val="tx1"/>
                          </a:solidFill>
                          <a:latin typeface="Arial" charset="0"/>
                          <a:ea typeface="+mn-ea"/>
                          <a:cs typeface="Arial" charset="0"/>
                        </a:rPr>
                        <a:t>…)</a:t>
                      </a:r>
                    </a:p>
                  </a:txBody>
                  <a:tcPr>
                    <a:noFill/>
                  </a:tcPr>
                </a:tc>
              </a:tr>
              <a:tr h="461000">
                <a:tc>
                  <a:txBody>
                    <a:bodyPr/>
                    <a:lstStyle/>
                    <a:p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Arial" charset="0"/>
                          <a:ea typeface="+mn-ea"/>
                          <a:cs typeface="Arial" charset="0"/>
                        </a:rPr>
                        <a:t>Пользователь уверен</a:t>
                      </a:r>
                      <a:r>
                        <a:rPr lang="ru-RU" sz="1400" b="0" kern="1200" baseline="0" dirty="0" smtClean="0">
                          <a:solidFill>
                            <a:schemeClr val="tx1"/>
                          </a:solidFill>
                          <a:latin typeface="Arial" charset="0"/>
                          <a:ea typeface="+mn-ea"/>
                          <a:cs typeface="Arial" charset="0"/>
                        </a:rPr>
                        <a:t> в данных, которые он измеряет или выносит в натуру.</a:t>
                      </a:r>
                    </a:p>
                    <a:p>
                      <a:endParaRPr lang="en-GB" sz="1400" b="0" kern="1200" baseline="0" dirty="0" smtClean="0">
                        <a:solidFill>
                          <a:schemeClr val="tx1"/>
                        </a:solidFill>
                        <a:latin typeface="Arial" charset="0"/>
                        <a:ea typeface="+mn-ea"/>
                        <a:cs typeface="Arial" charset="0"/>
                      </a:endParaRPr>
                    </a:p>
                  </a:txBody>
                  <a:tcPr>
                    <a:noFill/>
                  </a:tcPr>
                </a:tc>
              </a:tr>
              <a:tr h="244976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GB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(… </a:t>
                      </a:r>
                      <a:r>
                        <a:rPr kumimoji="0" lang="ru-RU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что ценно, потому что</a:t>
                      </a:r>
                      <a:r>
                        <a:rPr kumimoji="0" lang="en-GB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 </a:t>
                      </a:r>
                      <a:r>
                        <a:rPr kumimoji="0" lang="en-GB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…)</a:t>
                      </a:r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Меньше повторных дорогостоящих возвращений на объект для исправления ошибок.</a:t>
                      </a:r>
                      <a:endParaRPr kumimoji="0" lang="en-US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ru-RU" sz="1400" b="0" kern="1200" baseline="0" dirty="0" smtClean="0">
                          <a:solidFill>
                            <a:schemeClr val="tx1"/>
                          </a:solidFill>
                          <a:latin typeface="Arial" charset="0"/>
                          <a:ea typeface="+mn-ea"/>
                          <a:cs typeface="Arial" charset="0"/>
                        </a:rPr>
                        <a:t>Работы в 3</a:t>
                      </a:r>
                      <a:r>
                        <a:rPr lang="en-US" sz="1400" b="0" kern="1200" baseline="0" dirty="0" smtClean="0">
                          <a:solidFill>
                            <a:schemeClr val="tx1"/>
                          </a:solidFill>
                          <a:latin typeface="Arial" charset="0"/>
                          <a:ea typeface="+mn-ea"/>
                          <a:cs typeface="Arial" charset="0"/>
                        </a:rPr>
                        <a:t>D</a:t>
                      </a:r>
                      <a:r>
                        <a:rPr lang="en-GB" sz="1400" b="0" kern="1200" baseline="0" dirty="0" smtClean="0">
                          <a:solidFill>
                            <a:schemeClr val="tx1"/>
                          </a:solidFill>
                          <a:latin typeface="Arial" charset="0"/>
                          <a:ea typeface="+mn-ea"/>
                          <a:cs typeface="Arial" charset="0"/>
                        </a:rPr>
                        <a:t> –</a:t>
                      </a:r>
                      <a:r>
                        <a:rPr lang="ru-RU" sz="1400" b="0" kern="1200" baseline="0" dirty="0" smtClean="0">
                          <a:solidFill>
                            <a:schemeClr val="tx1"/>
                          </a:solidFill>
                          <a:latin typeface="Arial" charset="0"/>
                          <a:ea typeface="+mn-ea"/>
                          <a:cs typeface="Arial" charset="0"/>
                        </a:rPr>
                        <a:t> полноценное использование информации об объекте. Лучше чем любые плоские чертежи.</a:t>
                      </a:r>
                      <a:endParaRPr lang="en-GB" sz="1400" b="0" kern="1200" baseline="0" dirty="0" smtClean="0">
                        <a:solidFill>
                          <a:schemeClr val="tx1"/>
                        </a:solidFill>
                        <a:latin typeface="Arial" charset="0"/>
                        <a:ea typeface="+mn-ea"/>
                        <a:cs typeface="Arial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  <p:pic>
        <p:nvPicPr>
          <p:cNvPr id="16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260" y="3789040"/>
            <a:ext cx="335672" cy="3669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260" y="1782137"/>
            <a:ext cx="370266" cy="3669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260" y="2924944"/>
            <a:ext cx="363661" cy="3669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 descr="C:\Dump\Screenshot008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1844824"/>
            <a:ext cx="4006800" cy="24045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72900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 bwMode="auto">
          <a:xfrm>
            <a:off x="5724128" y="5517232"/>
            <a:ext cx="3419872" cy="1340768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0" tIns="45720" rIns="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Leica </a:t>
            </a:r>
            <a:r>
              <a:rPr lang="en-US" altLang="en-US" dirty="0" smtClean="0"/>
              <a:t>Captivate</a:t>
            </a:r>
            <a:r>
              <a:rPr lang="en-US" altLang="en-US" dirty="0"/>
              <a:t/>
            </a:r>
            <a:br>
              <a:rPr lang="en-US" altLang="en-US" dirty="0"/>
            </a:br>
            <a:r>
              <a:rPr lang="en-US" altLang="en-US" dirty="0" smtClean="0">
                <a:solidFill>
                  <a:schemeClr val="tx1"/>
                </a:solidFill>
              </a:rPr>
              <a:t>3D</a:t>
            </a:r>
            <a:r>
              <a:rPr lang="ru-RU" altLang="en-US" dirty="0" smtClean="0">
                <a:solidFill>
                  <a:schemeClr val="tx1"/>
                </a:solidFill>
              </a:rPr>
              <a:t> просмотр</a:t>
            </a:r>
            <a:endParaRPr lang="en-GB" dirty="0">
              <a:solidFill>
                <a:schemeClr val="tx1"/>
              </a:solidFill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00976611"/>
              </p:ext>
            </p:extLst>
          </p:nvPr>
        </p:nvGraphicFramePr>
        <p:xfrm>
          <a:off x="683568" y="1700808"/>
          <a:ext cx="4032448" cy="3672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32448"/>
              </a:tblGrid>
              <a:tr h="432048">
                <a:tc>
                  <a:txBody>
                    <a:bodyPr/>
                    <a:lstStyle/>
                    <a:p>
                      <a:pPr marL="1588" marR="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Пользователю доступны различные способы ориентации при съемке и разбивке, а также при работе с линиями, профилями автомобильных или ЖД дорог и туннелей.</a:t>
                      </a:r>
                      <a:r>
                        <a:rPr kumimoji="0" lang="en-US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endParaRPr kumimoji="0" lang="en-US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1588" marR="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Вы найдете оптимальный вид для просмотра, вращая, масштабируя и приближая данные в </a:t>
                      </a:r>
                      <a:r>
                        <a:rPr kumimoji="0" lang="en-US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3D</a:t>
                      </a:r>
                      <a:endParaRPr kumimoji="0" lang="en-US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>
                    <a:noFill/>
                  </a:tcPr>
                </a:tc>
              </a:tr>
              <a:tr h="14401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kern="1200" baseline="0" dirty="0" smtClean="0">
                          <a:solidFill>
                            <a:schemeClr val="tx1"/>
                          </a:solidFill>
                          <a:latin typeface="Arial" charset="0"/>
                          <a:ea typeface="+mn-ea"/>
                          <a:cs typeface="Arial" charset="0"/>
                        </a:rPr>
                        <a:t>(… </a:t>
                      </a:r>
                      <a:r>
                        <a:rPr lang="ru-RU" sz="1100" b="0" kern="1200" baseline="0" dirty="0" smtClean="0">
                          <a:solidFill>
                            <a:schemeClr val="tx1"/>
                          </a:solidFill>
                          <a:latin typeface="Arial" charset="0"/>
                          <a:ea typeface="+mn-ea"/>
                          <a:cs typeface="Arial" charset="0"/>
                        </a:rPr>
                        <a:t>что означает</a:t>
                      </a:r>
                      <a:r>
                        <a:rPr lang="en-GB" sz="1100" b="0" kern="1200" baseline="0" dirty="0" smtClean="0">
                          <a:solidFill>
                            <a:schemeClr val="tx1"/>
                          </a:solidFill>
                          <a:latin typeface="Arial" charset="0"/>
                          <a:ea typeface="+mn-ea"/>
                          <a:cs typeface="Arial" charset="0"/>
                        </a:rPr>
                        <a:t>…)</a:t>
                      </a:r>
                      <a:endParaRPr lang="en-GB" sz="1100" b="0" kern="1200" baseline="0" dirty="0" smtClean="0">
                        <a:solidFill>
                          <a:schemeClr val="tx1"/>
                        </a:solidFill>
                        <a:latin typeface="Arial" charset="0"/>
                        <a:ea typeface="+mn-ea"/>
                        <a:cs typeface="Arial" charset="0"/>
                      </a:endParaRPr>
                    </a:p>
                  </a:txBody>
                  <a:tcPr>
                    <a:noFill/>
                  </a:tcPr>
                </a:tc>
              </a:tr>
              <a:tr h="461000">
                <a:tc>
                  <a:txBody>
                    <a:bodyPr/>
                    <a:lstStyle/>
                    <a:p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Arial" charset="0"/>
                          <a:ea typeface="+mn-ea"/>
                          <a:cs typeface="Arial" charset="0"/>
                        </a:rPr>
                        <a:t>Всегда можно найти оптимальный способ</a:t>
                      </a:r>
                      <a:r>
                        <a:rPr lang="ru-RU" sz="1400" b="0" kern="1200" baseline="0" dirty="0" smtClean="0">
                          <a:solidFill>
                            <a:schemeClr val="tx1"/>
                          </a:solidFill>
                          <a:latin typeface="Arial" charset="0"/>
                          <a:ea typeface="+mn-ea"/>
                          <a:cs typeface="Arial" charset="0"/>
                        </a:rPr>
                        <a:t> просмотра данных, в зависимости от задачи, типа и количества исходных данных.</a:t>
                      </a:r>
                      <a:endParaRPr lang="en-GB" sz="1400" b="0" kern="1200" baseline="0" dirty="0" smtClean="0">
                        <a:solidFill>
                          <a:schemeClr val="tx1"/>
                        </a:solidFill>
                        <a:latin typeface="Arial" charset="0"/>
                        <a:ea typeface="+mn-ea"/>
                        <a:cs typeface="Arial" charset="0"/>
                      </a:endParaRPr>
                    </a:p>
                  </a:txBody>
                  <a:tcPr>
                    <a:noFill/>
                  </a:tcPr>
                </a:tc>
              </a:tr>
              <a:tr h="244976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GB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(… </a:t>
                      </a:r>
                      <a:r>
                        <a:rPr kumimoji="0" lang="ru-RU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что ценно, потому что</a:t>
                      </a:r>
                      <a:r>
                        <a:rPr kumimoji="0" lang="en-GB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…)</a:t>
                      </a:r>
                      <a:endParaRPr kumimoji="0" lang="en-GB" sz="11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595959"/>
                        </a:solidFill>
                        <a:effectLst/>
                        <a:uLnTx/>
                        <a:uFillTx/>
                        <a:latin typeface="Arial" charset="0"/>
                        <a:ea typeface="+mn-ea"/>
                        <a:cs typeface="Arial" charset="0"/>
                      </a:endParaRPr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Экономия времени при работе выносе в натуру объекта любой сложности - от нескольких точек до сложной кривой</a:t>
                      </a:r>
                      <a:endParaRPr kumimoji="0" lang="en-US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  <p:pic>
        <p:nvPicPr>
          <p:cNvPr id="16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260" y="4502227"/>
            <a:ext cx="335672" cy="3669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260" y="1782137"/>
            <a:ext cx="370266" cy="3669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260" y="3487222"/>
            <a:ext cx="363661" cy="3669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1026" y="1700214"/>
            <a:ext cx="3721912" cy="2233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17753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 bwMode="auto">
          <a:xfrm>
            <a:off x="5724128" y="5517232"/>
            <a:ext cx="3419872" cy="1340768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0" tIns="45720" rIns="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Leica </a:t>
            </a:r>
            <a:r>
              <a:rPr lang="en-US" altLang="en-US" dirty="0" smtClean="0"/>
              <a:t>Captivate</a:t>
            </a:r>
            <a:r>
              <a:rPr lang="en-US" altLang="en-US" dirty="0"/>
              <a:t/>
            </a:r>
            <a:br>
              <a:rPr lang="en-US" altLang="en-US" dirty="0"/>
            </a:br>
            <a:r>
              <a:rPr lang="ru-RU" altLang="en-US" dirty="0" smtClean="0">
                <a:solidFill>
                  <a:schemeClr val="tx1"/>
                </a:solidFill>
              </a:rPr>
              <a:t>Простое и продуктивное кодирование объектов</a:t>
            </a:r>
            <a:endParaRPr lang="en-GB" dirty="0">
              <a:solidFill>
                <a:schemeClr val="tx1"/>
              </a:solidFill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310797"/>
              </p:ext>
            </p:extLst>
          </p:nvPr>
        </p:nvGraphicFramePr>
        <p:xfrm>
          <a:off x="683568" y="1700808"/>
          <a:ext cx="4032448" cy="3169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32448"/>
              </a:tblGrid>
              <a:tr h="432048">
                <a:tc>
                  <a:txBody>
                    <a:bodyPr/>
                    <a:lstStyle/>
                    <a:p>
                      <a:pPr marL="1588" marR="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Кодирование объектов </a:t>
                      </a:r>
                      <a:r>
                        <a:rPr kumimoji="0" lang="en-US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(</a:t>
                      </a:r>
                      <a:r>
                        <a:rPr kumimoji="0" lang="ru-RU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код</a:t>
                      </a:r>
                      <a:r>
                        <a:rPr kumimoji="0" lang="en-US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, </a:t>
                      </a:r>
                      <a:r>
                        <a:rPr kumimoji="0" lang="ru-RU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тип линии</a:t>
                      </a:r>
                      <a:r>
                        <a:rPr kumimoji="0" lang="en-US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, </a:t>
                      </a:r>
                      <a:r>
                        <a:rPr kumimoji="0" lang="ru-RU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атрибутика</a:t>
                      </a:r>
                      <a:r>
                        <a:rPr kumimoji="0" lang="en-US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, </a:t>
                      </a:r>
                      <a:r>
                        <a:rPr kumimoji="0" lang="ru-RU" alt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отрисовка</a:t>
                      </a:r>
                      <a:r>
                        <a:rPr kumimoji="0" lang="en-US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)</a:t>
                      </a:r>
                      <a:r>
                        <a:rPr kumimoji="0" lang="ru-RU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максимально удобно</a:t>
                      </a:r>
                      <a:r>
                        <a:rPr kumimoji="0" lang="en-US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– </a:t>
                      </a:r>
                      <a:r>
                        <a:rPr kumimoji="0" lang="ru-RU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меню кодирования со всем необходимым функционалом</a:t>
                      </a:r>
                      <a:endParaRPr kumimoji="0" lang="en-US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>
                    <a:noFill/>
                  </a:tcPr>
                </a:tc>
              </a:tr>
              <a:tr h="14401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kern="1200" baseline="0" dirty="0" smtClean="0">
                          <a:solidFill>
                            <a:schemeClr val="tx1"/>
                          </a:solidFill>
                          <a:latin typeface="Arial" charset="0"/>
                          <a:ea typeface="+mn-ea"/>
                          <a:cs typeface="Arial" charset="0"/>
                        </a:rPr>
                        <a:t>(… </a:t>
                      </a:r>
                      <a:r>
                        <a:rPr lang="ru-RU" sz="1100" b="0" kern="1200" baseline="0" dirty="0" smtClean="0">
                          <a:solidFill>
                            <a:schemeClr val="tx1"/>
                          </a:solidFill>
                          <a:latin typeface="Arial" charset="0"/>
                          <a:ea typeface="+mn-ea"/>
                          <a:cs typeface="Arial" charset="0"/>
                        </a:rPr>
                        <a:t>что означает</a:t>
                      </a:r>
                      <a:r>
                        <a:rPr lang="en-GB" sz="1100" b="0" kern="1200" baseline="0" dirty="0" smtClean="0">
                          <a:solidFill>
                            <a:schemeClr val="tx1"/>
                          </a:solidFill>
                          <a:latin typeface="Arial" charset="0"/>
                          <a:ea typeface="+mn-ea"/>
                          <a:cs typeface="Arial" charset="0"/>
                        </a:rPr>
                        <a:t> </a:t>
                      </a:r>
                      <a:r>
                        <a:rPr lang="en-GB" sz="1100" b="0" kern="1200" baseline="0" dirty="0" smtClean="0">
                          <a:solidFill>
                            <a:schemeClr val="tx1"/>
                          </a:solidFill>
                          <a:latin typeface="Arial" charset="0"/>
                          <a:ea typeface="+mn-ea"/>
                          <a:cs typeface="Arial" charset="0"/>
                        </a:rPr>
                        <a:t>…)</a:t>
                      </a:r>
                    </a:p>
                  </a:txBody>
                  <a:tcPr>
                    <a:noFill/>
                  </a:tcPr>
                </a:tc>
              </a:tr>
              <a:tr h="461000">
                <a:tc>
                  <a:txBody>
                    <a:bodyPr/>
                    <a:lstStyle/>
                    <a:p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Arial" charset="0"/>
                          <a:ea typeface="+mn-ea"/>
                          <a:cs typeface="Arial" charset="0"/>
                        </a:rPr>
                        <a:t>Кодирование и</a:t>
                      </a:r>
                      <a:r>
                        <a:rPr lang="ru-RU" sz="1400" b="0" kern="1200" baseline="0" dirty="0" smtClean="0">
                          <a:solidFill>
                            <a:schemeClr val="tx1"/>
                          </a:solidFill>
                          <a:latin typeface="Arial" charset="0"/>
                          <a:ea typeface="+mn-ea"/>
                          <a:cs typeface="Arial" charset="0"/>
                        </a:rPr>
                        <a:t> </a:t>
                      </a:r>
                      <a:r>
                        <a:rPr lang="ru-RU" sz="1400" b="0" kern="1200" baseline="0" dirty="0" err="1" smtClean="0">
                          <a:solidFill>
                            <a:schemeClr val="tx1"/>
                          </a:solidFill>
                          <a:latin typeface="Arial" charset="0"/>
                          <a:ea typeface="+mn-ea"/>
                          <a:cs typeface="Arial" charset="0"/>
                        </a:rPr>
                        <a:t>отрисовка</a:t>
                      </a:r>
                      <a:r>
                        <a:rPr lang="ru-RU" sz="1400" b="0" kern="1200" baseline="0" dirty="0" smtClean="0">
                          <a:solidFill>
                            <a:schemeClr val="tx1"/>
                          </a:solidFill>
                          <a:latin typeface="Arial" charset="0"/>
                          <a:ea typeface="+mn-ea"/>
                          <a:cs typeface="Arial" charset="0"/>
                        </a:rPr>
                        <a:t> выполняется  просто, быстро и продуктивно</a:t>
                      </a:r>
                      <a:endParaRPr lang="en-GB" sz="1400" b="0" kern="1200" dirty="0">
                        <a:solidFill>
                          <a:schemeClr val="tx1"/>
                        </a:solidFill>
                        <a:latin typeface="Arial" charset="0"/>
                        <a:ea typeface="+mn-ea"/>
                        <a:cs typeface="Arial" charset="0"/>
                      </a:endParaRPr>
                    </a:p>
                  </a:txBody>
                  <a:tcPr>
                    <a:noFill/>
                  </a:tcPr>
                </a:tc>
              </a:tr>
              <a:tr h="244976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endParaRPr kumimoji="0" lang="ru-RU" sz="11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595959"/>
                        </a:solidFill>
                        <a:effectLst/>
                        <a:uLnTx/>
                        <a:uFillTx/>
                        <a:latin typeface="Arial" charset="0"/>
                        <a:ea typeface="+mn-ea"/>
                        <a:cs typeface="Arial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GB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(… </a:t>
                      </a:r>
                      <a:r>
                        <a:rPr kumimoji="0" lang="ru-RU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что ценно, потому что</a:t>
                      </a:r>
                      <a:r>
                        <a:rPr kumimoji="0" lang="en-GB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…)</a:t>
                      </a:r>
                      <a:endParaRPr kumimoji="0" lang="en-GB" sz="11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595959"/>
                        </a:solidFill>
                        <a:effectLst/>
                        <a:uLnTx/>
                        <a:uFillTx/>
                        <a:latin typeface="Arial" charset="0"/>
                        <a:ea typeface="+mn-ea"/>
                        <a:cs typeface="Arial" charset="0"/>
                      </a:endParaRPr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Кодирование и </a:t>
                      </a:r>
                      <a:r>
                        <a:rPr kumimoji="0" lang="ru-RU" alt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отрисовка</a:t>
                      </a:r>
                      <a:r>
                        <a:rPr kumimoji="0" lang="ru-RU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– важные полевые задачи.</a:t>
                      </a:r>
                      <a:endParaRPr kumimoji="0" lang="en-US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Любые улучшения в кодировке существенно увеличивают продуктивность работы.</a:t>
                      </a:r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  <p:pic>
        <p:nvPicPr>
          <p:cNvPr id="16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260" y="3782147"/>
            <a:ext cx="335672" cy="3669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260" y="1782137"/>
            <a:ext cx="370266" cy="3669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260" y="2983166"/>
            <a:ext cx="363661" cy="3669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1781094"/>
            <a:ext cx="3918843" cy="23449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92415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 bwMode="auto">
          <a:xfrm>
            <a:off x="5724128" y="5517232"/>
            <a:ext cx="3419872" cy="1340768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0" tIns="45720" rIns="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Leica </a:t>
            </a:r>
            <a:r>
              <a:rPr lang="en-US" altLang="en-US" dirty="0" smtClean="0"/>
              <a:t>Captivate</a:t>
            </a:r>
            <a:r>
              <a:rPr lang="en-US" altLang="en-US" dirty="0"/>
              <a:t/>
            </a:r>
            <a:br>
              <a:rPr lang="en-US" altLang="en-US" dirty="0"/>
            </a:br>
            <a:r>
              <a:rPr lang="ru-RU" altLang="en-US" dirty="0">
                <a:solidFill>
                  <a:schemeClr val="tx1"/>
                </a:solidFill>
              </a:rPr>
              <a:t>Простое и продуктивное кодирование объектов</a:t>
            </a:r>
            <a:endParaRPr lang="en-GB" dirty="0">
              <a:solidFill>
                <a:schemeClr val="tx1"/>
              </a:solidFill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9557559"/>
              </p:ext>
            </p:extLst>
          </p:nvPr>
        </p:nvGraphicFramePr>
        <p:xfrm>
          <a:off x="683568" y="1700808"/>
          <a:ext cx="4032448" cy="3416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32448"/>
              </a:tblGrid>
              <a:tr h="432048">
                <a:tc>
                  <a:txBody>
                    <a:bodyPr/>
                    <a:lstStyle/>
                    <a:p>
                      <a:pPr marL="1588" marR="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Доступны шаблоны сечений и </a:t>
                      </a:r>
                      <a:r>
                        <a:rPr kumimoji="0" lang="ru-RU" alt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автоизмерения</a:t>
                      </a:r>
                      <a:endParaRPr kumimoji="0" lang="en-US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>
                    <a:noFill/>
                  </a:tcPr>
                </a:tc>
              </a:tr>
              <a:tr h="14401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kern="1200" baseline="0" dirty="0" smtClean="0">
                          <a:solidFill>
                            <a:schemeClr val="tx1"/>
                          </a:solidFill>
                          <a:latin typeface="Arial" charset="0"/>
                          <a:ea typeface="+mn-ea"/>
                          <a:cs typeface="Arial" charset="0"/>
                        </a:rPr>
                        <a:t>(… </a:t>
                      </a:r>
                      <a:r>
                        <a:rPr lang="ru-RU" sz="1100" b="0" kern="1200" baseline="0" dirty="0" smtClean="0">
                          <a:solidFill>
                            <a:schemeClr val="tx1"/>
                          </a:solidFill>
                          <a:latin typeface="Arial" charset="0"/>
                          <a:ea typeface="+mn-ea"/>
                          <a:cs typeface="Arial" charset="0"/>
                        </a:rPr>
                        <a:t>что означает</a:t>
                      </a:r>
                      <a:r>
                        <a:rPr lang="en-GB" sz="1100" b="0" kern="1200" baseline="0" dirty="0" smtClean="0">
                          <a:solidFill>
                            <a:schemeClr val="tx1"/>
                          </a:solidFill>
                          <a:latin typeface="Arial" charset="0"/>
                          <a:ea typeface="+mn-ea"/>
                          <a:cs typeface="Arial" charset="0"/>
                        </a:rPr>
                        <a:t>…)</a:t>
                      </a:r>
                      <a:endParaRPr lang="en-GB" sz="1100" b="0" kern="1200" baseline="0" dirty="0" smtClean="0">
                        <a:solidFill>
                          <a:schemeClr val="tx1"/>
                        </a:solidFill>
                        <a:latin typeface="Arial" charset="0"/>
                        <a:ea typeface="+mn-ea"/>
                        <a:cs typeface="Arial" charset="0"/>
                      </a:endParaRPr>
                    </a:p>
                  </a:txBody>
                  <a:tcPr>
                    <a:noFill/>
                  </a:tcPr>
                </a:tc>
              </a:tr>
              <a:tr h="461000">
                <a:tc>
                  <a:txBody>
                    <a:bodyPr/>
                    <a:lstStyle/>
                    <a:p>
                      <a:pPr marL="1588" marR="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Просто и быстро можно измерить поперечник дороги</a:t>
                      </a:r>
                      <a:r>
                        <a:rPr kumimoji="0" lang="en-US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(</a:t>
                      </a:r>
                      <a:r>
                        <a:rPr kumimoji="0" lang="ru-RU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или реки и пр.</a:t>
                      </a:r>
                      <a:r>
                        <a:rPr kumimoji="0" lang="en-US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) </a:t>
                      </a:r>
                      <a:r>
                        <a:rPr kumimoji="0" lang="ru-RU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с повторяющимися кодами.</a:t>
                      </a:r>
                    </a:p>
                    <a:p>
                      <a:pPr marL="1588" marR="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ru-RU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>
                    <a:noFill/>
                  </a:tcPr>
                </a:tc>
              </a:tr>
              <a:tr h="244976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GB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(… </a:t>
                      </a:r>
                      <a:r>
                        <a:rPr kumimoji="0" lang="ru-RU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что ценно, потому что</a:t>
                      </a:r>
                      <a:r>
                        <a:rPr kumimoji="0" lang="en-GB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 </a:t>
                      </a:r>
                      <a:r>
                        <a:rPr kumimoji="0" lang="en-GB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…)</a:t>
                      </a:r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Это часто применяется в полях при </a:t>
                      </a:r>
                      <a:r>
                        <a:rPr kumimoji="0" lang="ru-RU" alt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топосъемке</a:t>
                      </a:r>
                      <a:r>
                        <a:rPr kumimoji="0" lang="ru-RU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.</a:t>
                      </a:r>
                      <a:endParaRPr kumimoji="0" lang="en-US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Теперь очень просто измерить, настроить, изменить, сохранить или найти поперечник – все это приводит к существенной экономии времени.</a:t>
                      </a:r>
                      <a:endParaRPr kumimoji="0" lang="en-US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  <p:pic>
        <p:nvPicPr>
          <p:cNvPr id="16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260" y="3573016"/>
            <a:ext cx="335672" cy="3669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260" y="1782137"/>
            <a:ext cx="370266" cy="3669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260" y="2630019"/>
            <a:ext cx="363661" cy="3669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7692" y="1782137"/>
            <a:ext cx="3952780" cy="2369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65162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C:\Users\nial\YandexDisk\Скриншоты\2016-09-21_15-25-20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688" y="1998663"/>
            <a:ext cx="6624637" cy="3989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684213" y="514350"/>
            <a:ext cx="8097837" cy="900113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EE0033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SignaNormal-Book" pitchFamily="50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SignaNormal-Book" pitchFamily="50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SignaNormal-Book" pitchFamily="50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SignaNormal-Book" pitchFamily="50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en-GB" sz="2600" kern="0" dirty="0" smtClean="0">
                <a:solidFill>
                  <a:schemeClr val="tx2"/>
                </a:solidFill>
                <a:latin typeface="+mn-lt"/>
              </a:rPr>
              <a:t>Leica Captivate</a:t>
            </a:r>
            <a:endParaRPr lang="ru-RU" sz="2600" kern="0" dirty="0" smtClean="0">
              <a:solidFill>
                <a:schemeClr val="tx2"/>
              </a:solidFill>
              <a:latin typeface="+mn-lt"/>
            </a:endParaRPr>
          </a:p>
          <a:p>
            <a:pPr>
              <a:defRPr/>
            </a:pPr>
            <a:r>
              <a:rPr lang="ru-RU" sz="2600" kern="0" dirty="0" smtClean="0">
                <a:solidFill>
                  <a:srgbClr val="323232"/>
                </a:solidFill>
                <a:latin typeface="+mn-lt"/>
              </a:rPr>
              <a:t>Примеры использования 3</a:t>
            </a:r>
            <a:r>
              <a:rPr lang="en-US" sz="2600" kern="0" dirty="0" smtClean="0">
                <a:solidFill>
                  <a:srgbClr val="323232"/>
                </a:solidFill>
                <a:latin typeface="+mn-lt"/>
              </a:rPr>
              <a:t>D</a:t>
            </a:r>
            <a:endParaRPr lang="en-GB" sz="2600" kern="0" dirty="0">
              <a:solidFill>
                <a:srgbClr val="323232"/>
              </a:solidFill>
              <a:latin typeface="+mn-lt"/>
            </a:endParaRPr>
          </a:p>
        </p:txBody>
      </p:sp>
      <p:pic>
        <p:nvPicPr>
          <p:cNvPr id="76803" name="Picture 3" descr="C:\Users\nial\YandexDisk\Скриншоты\2016-09-21_15-26-38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688" y="2017713"/>
            <a:ext cx="6635750" cy="3970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6805" name="Picture 5" descr="C:\Users\nial\YandexDisk\Скриншоты\2016-09-22_10-02-13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688" y="2017713"/>
            <a:ext cx="6624637" cy="3946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6806" name="Picture 6" descr="C:\Users\nial\YandexDisk\Скриншоты\2016-09-22_10-03-04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1998663"/>
            <a:ext cx="6615112" cy="3973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6807" name="Picture 7" descr="C:\Users\nial\YandexDisk\Скриншоты\2016-09-22_10-03-44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1998663"/>
            <a:ext cx="6615112" cy="3973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81" name="Picture 9" descr="C:\Users\nial\YandexDisk\Скриншоты\2016-09-22_10-07-55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163" y="2001838"/>
            <a:ext cx="6645275" cy="3986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82" name="Picture 10" descr="C:\Users\nial\YandexDisk\Скриншоты\2016-09-22_10-08-40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163" y="1998663"/>
            <a:ext cx="6651625" cy="396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83" name="Picture 11" descr="C:\Users\nial\YandexDisk\Скриншоты\2016-09-22_10-10-12.p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163" y="2017713"/>
            <a:ext cx="6634162" cy="3986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84" name="Picture 12" descr="C:\Users\nial\YandexDisk\Скриншоты\2016-09-22_10-11-50.pn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988" y="1998663"/>
            <a:ext cx="6642100" cy="396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461568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768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768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768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768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286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286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286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286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 txBox="1">
            <a:spLocks/>
          </p:cNvSpPr>
          <p:nvPr/>
        </p:nvSpPr>
        <p:spPr>
          <a:xfrm>
            <a:off x="684213" y="514350"/>
            <a:ext cx="8097837" cy="900113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EE0033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SignaNormal-Book" pitchFamily="50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SignaNormal-Book" pitchFamily="50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SignaNormal-Book" pitchFamily="50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SignaNormal-Book" pitchFamily="50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en-GB" sz="2600" kern="0" dirty="0" smtClean="0">
                <a:solidFill>
                  <a:schemeClr val="tx2"/>
                </a:solidFill>
                <a:latin typeface="+mn-lt"/>
              </a:rPr>
              <a:t>Leica Captivate</a:t>
            </a:r>
            <a:endParaRPr lang="ru-RU" sz="2600" kern="0" dirty="0" smtClean="0">
              <a:solidFill>
                <a:schemeClr val="tx2"/>
              </a:solidFill>
              <a:latin typeface="+mn-lt"/>
            </a:endParaRPr>
          </a:p>
          <a:p>
            <a:pPr>
              <a:defRPr/>
            </a:pPr>
            <a:r>
              <a:rPr lang="ru-RU" sz="2600" kern="0" dirty="0">
                <a:solidFill>
                  <a:srgbClr val="323232"/>
                </a:solidFill>
              </a:rPr>
              <a:t>Примеры использования 3</a:t>
            </a:r>
            <a:r>
              <a:rPr lang="en-US" sz="2600" kern="0" dirty="0">
                <a:solidFill>
                  <a:srgbClr val="323232"/>
                </a:solidFill>
              </a:rPr>
              <a:t>D</a:t>
            </a:r>
            <a:endParaRPr lang="en-GB" sz="2600" kern="0" dirty="0">
              <a:solidFill>
                <a:srgbClr val="323232"/>
              </a:solidFill>
            </a:endParaRPr>
          </a:p>
        </p:txBody>
      </p:sp>
      <p:pic>
        <p:nvPicPr>
          <p:cNvPr id="29699" name="Picture 2" descr="C:\Users\nial\YandexDisk\Скриншоты\2016-09-22_16-32-43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2017713"/>
            <a:ext cx="6624637" cy="3954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9875" name="Picture 3" descr="C:\Users\nial\YandexDisk\Скриншоты\2016-09-22_16-33-54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2017713"/>
            <a:ext cx="6624637" cy="3990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347441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798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 txBox="1">
            <a:spLocks/>
          </p:cNvSpPr>
          <p:nvPr/>
        </p:nvSpPr>
        <p:spPr>
          <a:xfrm>
            <a:off x="684213" y="514350"/>
            <a:ext cx="8097837" cy="900113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EE0033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SignaNormal-Book" pitchFamily="50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SignaNormal-Book" pitchFamily="50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SignaNormal-Book" pitchFamily="50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SignaNormal-Book" pitchFamily="50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en-GB" sz="2600" kern="0" dirty="0" smtClean="0">
                <a:solidFill>
                  <a:schemeClr val="tx2"/>
                </a:solidFill>
                <a:latin typeface="+mn-lt"/>
              </a:rPr>
              <a:t>Leica Captivate</a:t>
            </a:r>
            <a:endParaRPr lang="ru-RU" sz="2600" kern="0" dirty="0" smtClean="0">
              <a:solidFill>
                <a:schemeClr val="tx2"/>
              </a:solidFill>
              <a:latin typeface="+mn-lt"/>
            </a:endParaRPr>
          </a:p>
          <a:p>
            <a:pPr>
              <a:defRPr/>
            </a:pPr>
            <a:r>
              <a:rPr lang="ru-RU" sz="2600" kern="0" dirty="0">
                <a:solidFill>
                  <a:srgbClr val="323232"/>
                </a:solidFill>
              </a:rPr>
              <a:t>Примеры использования 3</a:t>
            </a:r>
            <a:r>
              <a:rPr lang="en-US" sz="2600" kern="0" dirty="0">
                <a:solidFill>
                  <a:srgbClr val="323232"/>
                </a:solidFill>
              </a:rPr>
              <a:t>D</a:t>
            </a:r>
            <a:endParaRPr lang="en-GB" sz="2600" kern="0" dirty="0">
              <a:solidFill>
                <a:srgbClr val="323232"/>
              </a:solidFill>
            </a:endParaRPr>
          </a:p>
        </p:txBody>
      </p:sp>
      <p:pic>
        <p:nvPicPr>
          <p:cNvPr id="30723" name="Picture 2" descr="C:\Users\nial\YandexDisk\Скриншоты\2016-09-22_10-26-16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738" y="2017713"/>
            <a:ext cx="6624637" cy="396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8851" name="Picture 3" descr="C:\Users\nial\YandexDisk\Скриншоты\2016-09-22_10-27-38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2017713"/>
            <a:ext cx="6624637" cy="3990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8852" name="Picture 4" descr="C:\Users\nial\YandexDisk\Скриншоты\2016-09-22_10-28-41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2017713"/>
            <a:ext cx="6624637" cy="3954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8853" name="Picture 5" descr="C:\Users\nial\YandexDisk\Скриншоты\2016-09-22_10-29-11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2027238"/>
            <a:ext cx="6634162" cy="398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280655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788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788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788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 dirty="0" smtClean="0"/>
              <a:t>CS20 </a:t>
            </a:r>
            <a:r>
              <a:rPr lang="en-US" altLang="de-DE" dirty="0"/>
              <a:t>C</a:t>
            </a:r>
            <a:r>
              <a:rPr lang="en-US" altLang="de-DE" dirty="0" smtClean="0"/>
              <a:t>aptivate</a:t>
            </a:r>
            <a:r>
              <a:rPr lang="en-US" altLang="de-DE" dirty="0"/>
              <a:t/>
            </a:r>
            <a:br>
              <a:rPr lang="en-US" altLang="de-DE" dirty="0"/>
            </a:br>
            <a:r>
              <a:rPr lang="en-US" altLang="de-DE" dirty="0" smtClean="0">
                <a:solidFill>
                  <a:schemeClr val="tx1"/>
                </a:solidFill>
              </a:rPr>
              <a:t>5</a:t>
            </a:r>
            <a:r>
              <a:rPr lang="en-US" altLang="de-DE" dirty="0" smtClean="0">
                <a:solidFill>
                  <a:schemeClr val="tx1"/>
                </a:solidFill>
              </a:rPr>
              <a:t>” WVGA </a:t>
            </a:r>
            <a:r>
              <a:rPr lang="ru-RU" altLang="de-DE" dirty="0" smtClean="0">
                <a:solidFill>
                  <a:schemeClr val="tx1"/>
                </a:solidFill>
              </a:rPr>
              <a:t>экран</a:t>
            </a:r>
            <a:r>
              <a:rPr lang="en-US" altLang="de-DE" dirty="0" smtClean="0">
                <a:solidFill>
                  <a:schemeClr val="tx1"/>
                </a:solidFill>
              </a:rPr>
              <a:t> </a:t>
            </a:r>
            <a:r>
              <a:rPr lang="ru-RU" altLang="de-DE" dirty="0" smtClean="0">
                <a:solidFill>
                  <a:schemeClr val="tx1"/>
                </a:solidFill>
              </a:rPr>
              <a:t>с</a:t>
            </a:r>
            <a:r>
              <a:rPr lang="en-US" altLang="de-DE" dirty="0" smtClean="0">
                <a:solidFill>
                  <a:schemeClr val="tx1"/>
                </a:solidFill>
              </a:rPr>
              <a:t> </a:t>
            </a:r>
            <a:r>
              <a:rPr lang="en-US" altLang="de-DE" dirty="0" smtClean="0">
                <a:solidFill>
                  <a:schemeClr val="tx1"/>
                </a:solidFill>
              </a:rPr>
              <a:t>QWERTY </a:t>
            </a:r>
            <a:r>
              <a:rPr lang="ru-RU" altLang="de-DE" dirty="0" smtClean="0">
                <a:solidFill>
                  <a:schemeClr val="tx1"/>
                </a:solidFill>
              </a:rPr>
              <a:t>клавиатурой</a:t>
            </a:r>
            <a:endParaRPr lang="en-GB" dirty="0">
              <a:solidFill>
                <a:schemeClr val="tx1"/>
              </a:solidFill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22507757"/>
              </p:ext>
            </p:extLst>
          </p:nvPr>
        </p:nvGraphicFramePr>
        <p:xfrm>
          <a:off x="683568" y="1700808"/>
          <a:ext cx="5184576" cy="31821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84576"/>
              </a:tblGrid>
              <a:tr h="288032">
                <a:tc>
                  <a:txBody>
                    <a:bodyPr/>
                    <a:lstStyle/>
                    <a:p>
                      <a:pPr marL="1588" marR="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CS20 </a:t>
                      </a:r>
                      <a:r>
                        <a:rPr kumimoji="0" lang="ru-RU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имеет </a:t>
                      </a:r>
                      <a:r>
                        <a:rPr kumimoji="0" lang="en-US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</a:t>
                      </a:r>
                      <a:r>
                        <a:rPr kumimoji="0" lang="en-US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” </a:t>
                      </a:r>
                      <a:r>
                        <a:rPr kumimoji="0" lang="ru-RU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экран с хорошей читаемостью даже при ярком солнечном свете</a:t>
                      </a:r>
                      <a:r>
                        <a:rPr kumimoji="0" lang="en-US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ru-RU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и </a:t>
                      </a:r>
                      <a:r>
                        <a:rPr kumimoji="0" lang="en-US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QWERTY </a:t>
                      </a:r>
                      <a:r>
                        <a:rPr kumimoji="0" lang="ru-RU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клавиатуру</a:t>
                      </a:r>
                      <a:endParaRPr kumimoji="0" lang="en-US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>
                    <a:noFill/>
                  </a:tcPr>
                </a:tc>
              </a:tr>
              <a:tr h="14401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kern="1200" baseline="0" dirty="0" smtClean="0">
                          <a:solidFill>
                            <a:schemeClr val="tx1"/>
                          </a:solidFill>
                          <a:latin typeface="Arial" charset="0"/>
                          <a:ea typeface="+mn-ea"/>
                          <a:cs typeface="Arial" charset="0"/>
                        </a:rPr>
                        <a:t>(… </a:t>
                      </a:r>
                      <a:r>
                        <a:rPr lang="ru-RU" sz="1100" b="0" kern="1200" baseline="0" dirty="0" smtClean="0">
                          <a:solidFill>
                            <a:schemeClr val="tx1"/>
                          </a:solidFill>
                          <a:latin typeface="Arial" charset="0"/>
                          <a:ea typeface="+mn-ea"/>
                          <a:cs typeface="Arial" charset="0"/>
                        </a:rPr>
                        <a:t>что означает</a:t>
                      </a:r>
                      <a:r>
                        <a:rPr lang="en-GB" sz="1100" b="0" kern="1200" baseline="0" dirty="0" smtClean="0">
                          <a:solidFill>
                            <a:schemeClr val="tx1"/>
                          </a:solidFill>
                          <a:latin typeface="Arial" charset="0"/>
                          <a:ea typeface="+mn-ea"/>
                          <a:cs typeface="Arial" charset="0"/>
                        </a:rPr>
                        <a:t> </a:t>
                      </a:r>
                      <a:r>
                        <a:rPr lang="en-GB" sz="1100" b="0" kern="1200" baseline="0" dirty="0" smtClean="0">
                          <a:solidFill>
                            <a:schemeClr val="tx1"/>
                          </a:solidFill>
                          <a:latin typeface="Arial" charset="0"/>
                          <a:ea typeface="+mn-ea"/>
                          <a:cs typeface="Arial" charset="0"/>
                        </a:rPr>
                        <a:t>…)</a:t>
                      </a:r>
                    </a:p>
                  </a:txBody>
                  <a:tcPr>
                    <a:noFill/>
                  </a:tcPr>
                </a:tc>
              </a:tr>
              <a:tr h="461000">
                <a:tc>
                  <a:txBody>
                    <a:bodyPr/>
                    <a:lstStyle/>
                    <a:p>
                      <a:pPr marL="1588" marR="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Это очень удобно – работать все 8 часов с большим экраном, особенно при наличии полной</a:t>
                      </a:r>
                      <a:r>
                        <a:rPr kumimoji="0" lang="en-US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en-US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QWERTY </a:t>
                      </a:r>
                      <a:r>
                        <a:rPr kumimoji="0" lang="ru-RU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клавиатуры</a:t>
                      </a:r>
                      <a:endParaRPr kumimoji="0" lang="en-US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>
                    <a:noFill/>
                  </a:tcPr>
                </a:tc>
              </a:tr>
              <a:tr h="244976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GB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(… </a:t>
                      </a:r>
                      <a:r>
                        <a:rPr kumimoji="0" lang="ru-RU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что ценно, потому что</a:t>
                      </a:r>
                      <a:r>
                        <a:rPr kumimoji="0" lang="en-GB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…)</a:t>
                      </a:r>
                      <a:endParaRPr kumimoji="0" lang="en-GB" sz="11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595959"/>
                        </a:solidFill>
                        <a:effectLst/>
                        <a:uLnTx/>
                        <a:uFillTx/>
                        <a:latin typeface="Arial" charset="0"/>
                        <a:ea typeface="+mn-ea"/>
                        <a:cs typeface="Arial" charset="0"/>
                      </a:endParaRPr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3D </a:t>
                      </a:r>
                      <a:r>
                        <a:rPr kumimoji="0" lang="ru-RU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просмотр – ключевая особенность софта </a:t>
                      </a:r>
                      <a:r>
                        <a:rPr kumimoji="0" lang="en-US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Leica </a:t>
                      </a:r>
                      <a:r>
                        <a:rPr kumimoji="0" lang="en-US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Captivate </a:t>
                      </a:r>
                      <a:r>
                        <a:rPr kumimoji="0" lang="ru-RU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и для того, чтобы просматривать данные в </a:t>
                      </a:r>
                      <a:r>
                        <a:rPr kumimoji="0" lang="en-US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3D</a:t>
                      </a:r>
                      <a:r>
                        <a:rPr kumimoji="0" lang="ru-RU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, большой размер экрана имеет огромное значение</a:t>
                      </a:r>
                      <a:r>
                        <a:rPr kumimoji="0" lang="en-US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.</a:t>
                      </a:r>
                      <a:r>
                        <a:rPr kumimoji="0" lang="ru-RU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Наличие клавиатуры позволяет вводить всю необходимую информацию при помощи кнопок на контроллере.</a:t>
                      </a:r>
                      <a:endParaRPr kumimoji="0" lang="en-US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endParaRPr kumimoji="0" lang="en-US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260" y="4070179"/>
            <a:ext cx="335672" cy="3669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260" y="1782137"/>
            <a:ext cx="370266" cy="3669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260" y="2558011"/>
            <a:ext cx="363661" cy="3669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6444208" y="1679694"/>
            <a:ext cx="2304256" cy="4053562"/>
            <a:chOff x="5076056" y="598635"/>
            <a:chExt cx="3028262" cy="5327206"/>
          </a:xfrm>
        </p:grpSpPr>
        <p:pic>
          <p:nvPicPr>
            <p:cNvPr id="12" name="Picture 22" descr="C:\Users\dain\Desktop\Pegasus\Screens\Black style_Map_with sharp curves.bmp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6056" y="598635"/>
              <a:ext cx="3028262" cy="53272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2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81147" y="1389558"/>
              <a:ext cx="2159464" cy="12959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903666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 dirty="0" smtClean="0"/>
              <a:t>CS35</a:t>
            </a:r>
            <a:r>
              <a:rPr lang="en-US" altLang="de-DE" dirty="0"/>
              <a:t/>
            </a:r>
            <a:br>
              <a:rPr lang="en-US" altLang="de-DE" dirty="0"/>
            </a:br>
            <a:r>
              <a:rPr lang="ru-RU" altLang="de-DE" dirty="0" smtClean="0">
                <a:solidFill>
                  <a:schemeClr val="tx1"/>
                </a:solidFill>
              </a:rPr>
              <a:t>Мощность ПК и </a:t>
            </a:r>
            <a:r>
              <a:rPr lang="en-US" altLang="de-DE" dirty="0" smtClean="0">
                <a:solidFill>
                  <a:schemeClr val="tx1"/>
                </a:solidFill>
              </a:rPr>
              <a:t>Windows </a:t>
            </a:r>
            <a:r>
              <a:rPr lang="en-US" altLang="de-DE" dirty="0" smtClean="0">
                <a:solidFill>
                  <a:schemeClr val="tx1"/>
                </a:solidFill>
              </a:rPr>
              <a:t>8.1</a:t>
            </a:r>
            <a:endParaRPr lang="en-GB" dirty="0">
              <a:solidFill>
                <a:schemeClr val="tx1"/>
              </a:solidFill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06481767"/>
              </p:ext>
            </p:extLst>
          </p:nvPr>
        </p:nvGraphicFramePr>
        <p:xfrm>
          <a:off x="683568" y="1700808"/>
          <a:ext cx="5184576" cy="3459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84576"/>
              </a:tblGrid>
              <a:tr h="288032">
                <a:tc>
                  <a:txBody>
                    <a:bodyPr/>
                    <a:lstStyle/>
                    <a:p>
                      <a:pPr marL="1588" marR="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CS35 </a:t>
                      </a:r>
                      <a:r>
                        <a:rPr kumimoji="0" lang="ru-RU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имеет такую же продуктивность как ПК и использует </a:t>
                      </a:r>
                      <a:r>
                        <a:rPr kumimoji="0" lang="en-US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Windows </a:t>
                      </a:r>
                      <a:r>
                        <a:rPr kumimoji="0" lang="en-US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8.1</a:t>
                      </a:r>
                    </a:p>
                  </a:txBody>
                  <a:tcPr>
                    <a:noFill/>
                  </a:tcPr>
                </a:tc>
              </a:tr>
              <a:tr h="14401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kern="1200" baseline="0" dirty="0" smtClean="0">
                          <a:solidFill>
                            <a:schemeClr val="tx1"/>
                          </a:solidFill>
                          <a:latin typeface="Arial" charset="0"/>
                          <a:ea typeface="+mn-ea"/>
                          <a:cs typeface="Arial" charset="0"/>
                        </a:rPr>
                        <a:t>(… </a:t>
                      </a:r>
                      <a:r>
                        <a:rPr lang="ru-RU" sz="1100" b="0" kern="1200" baseline="0" dirty="0" smtClean="0">
                          <a:solidFill>
                            <a:schemeClr val="tx1"/>
                          </a:solidFill>
                          <a:latin typeface="Arial" charset="0"/>
                          <a:ea typeface="+mn-ea"/>
                          <a:cs typeface="Arial" charset="0"/>
                        </a:rPr>
                        <a:t>что означает</a:t>
                      </a:r>
                      <a:r>
                        <a:rPr lang="en-GB" sz="1100" b="0" kern="1200" baseline="0" dirty="0" smtClean="0">
                          <a:solidFill>
                            <a:schemeClr val="tx1"/>
                          </a:solidFill>
                          <a:latin typeface="Arial" charset="0"/>
                          <a:ea typeface="+mn-ea"/>
                          <a:cs typeface="Arial" charset="0"/>
                        </a:rPr>
                        <a:t> </a:t>
                      </a:r>
                      <a:r>
                        <a:rPr lang="en-GB" sz="1100" b="0" kern="1200" baseline="0" dirty="0" smtClean="0">
                          <a:solidFill>
                            <a:schemeClr val="tx1"/>
                          </a:solidFill>
                          <a:latin typeface="Arial" charset="0"/>
                          <a:ea typeface="+mn-ea"/>
                          <a:cs typeface="Arial" charset="0"/>
                        </a:rPr>
                        <a:t>…)</a:t>
                      </a:r>
                    </a:p>
                  </a:txBody>
                  <a:tcPr>
                    <a:noFill/>
                  </a:tcPr>
                </a:tc>
              </a:tr>
              <a:tr h="302880">
                <a:tc>
                  <a:txBody>
                    <a:bodyPr/>
                    <a:lstStyle/>
                    <a:p>
                      <a:pPr marL="1588" marR="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Его можно использовать для работы с БОЛЬШИМИ объемами данных</a:t>
                      </a:r>
                      <a:endParaRPr kumimoji="0" lang="en-US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1588" marR="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Кроме того, можно использовать такие программы как</a:t>
                      </a:r>
                      <a:r>
                        <a:rPr kumimoji="0" lang="en-US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en-US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Leica Infinity, </a:t>
                      </a:r>
                      <a:r>
                        <a:rPr kumimoji="0" lang="en-US" alt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AutoDesk</a:t>
                      </a:r>
                      <a:r>
                        <a:rPr kumimoji="0" lang="en-US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Civil 3D, Bentley </a:t>
                      </a:r>
                      <a:r>
                        <a:rPr kumimoji="0" lang="ru-RU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или любые другие программы для ПК, которые были доступны ранее только в офисе.</a:t>
                      </a:r>
                      <a:endParaRPr kumimoji="0" lang="en-US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>
                    <a:noFill/>
                  </a:tcPr>
                </a:tc>
              </a:tr>
              <a:tr h="244976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GB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(… </a:t>
                      </a:r>
                      <a:r>
                        <a:rPr kumimoji="0" lang="ru-RU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что ценно, потому что</a:t>
                      </a:r>
                      <a:r>
                        <a:rPr kumimoji="0" lang="en-GB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 </a:t>
                      </a:r>
                      <a:r>
                        <a:rPr kumimoji="0" lang="en-GB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…)</a:t>
                      </a:r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Если полевая бригада отправляется в дальнюю командировку, пользователи могут обработать сырые данные или выполнить </a:t>
                      </a:r>
                      <a:r>
                        <a:rPr kumimoji="0" lang="ru-RU" alt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отрисовку</a:t>
                      </a:r>
                      <a:r>
                        <a:rPr kumimoji="0" lang="ru-RU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в </a:t>
                      </a:r>
                      <a:r>
                        <a:rPr kumimoji="0" lang="en-US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CAD</a:t>
                      </a:r>
                      <a:r>
                        <a:rPr kumimoji="0" lang="ru-RU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приложениях</a:t>
                      </a:r>
                      <a:r>
                        <a:rPr kumimoji="0" lang="en-US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ru-RU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прямо в поле на объекте работ.</a:t>
                      </a:r>
                      <a:endParaRPr kumimoji="0" lang="en-US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260" y="3861048"/>
            <a:ext cx="335672" cy="3669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260" y="1782137"/>
            <a:ext cx="370266" cy="3669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260" y="2564904"/>
            <a:ext cx="363661" cy="3669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4" name="Group 13"/>
          <p:cNvGrpSpPr/>
          <p:nvPr/>
        </p:nvGrpSpPr>
        <p:grpSpPr>
          <a:xfrm>
            <a:off x="6012160" y="2132856"/>
            <a:ext cx="3026271" cy="2088232"/>
            <a:chOff x="2051720" y="1974156"/>
            <a:chExt cx="5042495" cy="3543076"/>
          </a:xfrm>
        </p:grpSpPr>
        <p:pic>
          <p:nvPicPr>
            <p:cNvPr id="15" name="Picture 2" descr="http://www.panasonic.com/business/toughpad/us/responsive/img/prod-fzg1-spec.png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51720" y="1974156"/>
              <a:ext cx="5042495" cy="354307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6" name="Picture 2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72476" y="2477079"/>
              <a:ext cx="3807515" cy="23920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346868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 dirty="0" smtClean="0"/>
              <a:t>Leica GS16 </a:t>
            </a:r>
            <a:r>
              <a:rPr lang="en-US" altLang="de-DE" dirty="0"/>
              <a:t/>
            </a:r>
            <a:br>
              <a:rPr lang="en-US" altLang="de-DE" dirty="0"/>
            </a:br>
            <a:r>
              <a:rPr lang="ru-RU" dirty="0" smtClean="0">
                <a:solidFill>
                  <a:schemeClr val="tx1"/>
                </a:solidFill>
              </a:rPr>
              <a:t>Мощная внешняя аккумуляторная батарея</a:t>
            </a:r>
            <a:endParaRPr lang="en-GB" dirty="0">
              <a:solidFill>
                <a:schemeClr val="tx1"/>
              </a:solidFill>
            </a:endParaRPr>
          </a:p>
        </p:txBody>
      </p:sp>
      <p:graphicFrame>
        <p:nvGraphicFramePr>
          <p:cNvPr id="22" name="Table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13314029"/>
              </p:ext>
            </p:extLst>
          </p:nvPr>
        </p:nvGraphicFramePr>
        <p:xfrm>
          <a:off x="670800" y="1628800"/>
          <a:ext cx="3901200" cy="27553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01200"/>
              </a:tblGrid>
              <a:tr h="288032">
                <a:tc>
                  <a:txBody>
                    <a:bodyPr/>
                    <a:lstStyle/>
                    <a:p>
                      <a:pPr marL="1588" marR="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В три раза более ёмкая батарея </a:t>
                      </a:r>
                      <a:endParaRPr kumimoji="0" lang="en-US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>
                    <a:noFill/>
                  </a:tcPr>
                </a:tc>
              </a:tr>
              <a:tr h="14401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kern="1200" baseline="0" dirty="0" smtClean="0">
                          <a:solidFill>
                            <a:schemeClr val="tx1"/>
                          </a:solidFill>
                          <a:latin typeface="Arial" charset="0"/>
                          <a:ea typeface="+mn-ea"/>
                          <a:cs typeface="Arial" charset="0"/>
                        </a:rPr>
                        <a:t>(… </a:t>
                      </a:r>
                      <a:r>
                        <a:rPr lang="ru-RU" sz="1100" b="0" kern="1200" baseline="0" dirty="0" smtClean="0">
                          <a:solidFill>
                            <a:schemeClr val="tx1"/>
                          </a:solidFill>
                          <a:latin typeface="Arial" charset="0"/>
                          <a:ea typeface="+mn-ea"/>
                          <a:cs typeface="Arial" charset="0"/>
                        </a:rPr>
                        <a:t>что означает</a:t>
                      </a:r>
                      <a:r>
                        <a:rPr lang="en-GB" sz="1100" b="0" kern="1200" baseline="0" dirty="0" smtClean="0">
                          <a:solidFill>
                            <a:schemeClr val="tx1"/>
                          </a:solidFill>
                          <a:latin typeface="Arial" charset="0"/>
                          <a:ea typeface="+mn-ea"/>
                          <a:cs typeface="Arial" charset="0"/>
                        </a:rPr>
                        <a:t> </a:t>
                      </a:r>
                      <a:r>
                        <a:rPr lang="en-GB" sz="1100" b="0" kern="1200" baseline="0" dirty="0" smtClean="0">
                          <a:solidFill>
                            <a:schemeClr val="tx1"/>
                          </a:solidFill>
                          <a:latin typeface="Arial" charset="0"/>
                          <a:ea typeface="+mn-ea"/>
                          <a:cs typeface="Arial" charset="0"/>
                        </a:rPr>
                        <a:t>…)</a:t>
                      </a:r>
                    </a:p>
                  </a:txBody>
                  <a:tcPr>
                    <a:noFill/>
                  </a:tcPr>
                </a:tc>
              </a:tr>
              <a:tr h="302880">
                <a:tc>
                  <a:txBody>
                    <a:bodyPr/>
                    <a:lstStyle/>
                    <a:p>
                      <a:pPr marL="1588" marR="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Для выполнения длительных работ нужно взять с собой всего одну батарею</a:t>
                      </a:r>
                      <a:r>
                        <a:rPr kumimoji="0" lang="en-US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.</a:t>
                      </a:r>
                      <a:endParaRPr kumimoji="0" lang="en-US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>
                    <a:noFill/>
                  </a:tcPr>
                </a:tc>
              </a:tr>
              <a:tr h="244976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GB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(… </a:t>
                      </a:r>
                      <a:r>
                        <a:rPr kumimoji="0" lang="ru-RU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что ценно, потому что</a:t>
                      </a:r>
                      <a:r>
                        <a:rPr kumimoji="0" lang="en-GB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 </a:t>
                      </a:r>
                      <a:r>
                        <a:rPr kumimoji="0" lang="en-GB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…)</a:t>
                      </a:r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Полевым бригадам не нужно носить с собой дополнительного оборудования и нет необходимости возвращаться в офис для зарядки батареек.</a:t>
                      </a:r>
                      <a:endParaRPr kumimoji="0" lang="en-US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Всегда можно проверить уровень заряда аккумулятора по индикатору!</a:t>
                      </a:r>
                      <a:endParaRPr kumimoji="0" lang="en-US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  <p:pic>
        <p:nvPicPr>
          <p:cNvPr id="23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92" y="3710139"/>
            <a:ext cx="335672" cy="3669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92" y="1710129"/>
            <a:ext cx="370266" cy="3669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Pictur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92" y="2708920"/>
            <a:ext cx="363661" cy="3669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" name="Picture 2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90"/>
          <a:stretch/>
        </p:blipFill>
        <p:spPr bwMode="auto">
          <a:xfrm>
            <a:off x="6228184" y="2077062"/>
            <a:ext cx="2386100" cy="3146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3034" y="1371600"/>
            <a:ext cx="3676650" cy="4219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785967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ext Box 4"/>
          <p:cNvSpPr txBox="1">
            <a:spLocks noChangeArrowheads="1"/>
          </p:cNvSpPr>
          <p:nvPr/>
        </p:nvSpPr>
        <p:spPr bwMode="auto">
          <a:xfrm>
            <a:off x="4763" y="627063"/>
            <a:ext cx="9144000" cy="4921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spcAft>
                <a:spcPct val="60000"/>
              </a:spcAft>
              <a:buChar char="•"/>
              <a:defRPr sz="2000" b="1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20000"/>
              </a:spcBef>
              <a:spcAft>
                <a:spcPct val="60000"/>
              </a:spcAft>
              <a:buClr>
                <a:schemeClr val="tx2"/>
              </a:buClr>
              <a:buSzPct val="100000"/>
              <a:buFont typeface="Wingdings" pitchFamily="2" charset="2"/>
              <a:buChar char="§"/>
              <a:defRPr sz="2000" b="1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Aft>
                <a:spcPct val="60000"/>
              </a:spcAft>
              <a:buClr>
                <a:schemeClr val="tx2"/>
              </a:buClr>
              <a:buSzPct val="100000"/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Aft>
                <a:spcPct val="60000"/>
              </a:spcAft>
              <a:buClr>
                <a:schemeClr val="tx2"/>
              </a:buClr>
              <a:buSzPct val="100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Aft>
                <a:spcPct val="60000"/>
              </a:spcAft>
              <a:buClr>
                <a:schemeClr val="tx2"/>
              </a:buClr>
              <a:buSzPct val="100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60000"/>
              </a:spcAft>
              <a:buClr>
                <a:schemeClr val="tx2"/>
              </a:buClr>
              <a:buSzPct val="100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60000"/>
              </a:spcAft>
              <a:buClr>
                <a:schemeClr val="tx2"/>
              </a:buClr>
              <a:buSzPct val="100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60000"/>
              </a:spcAft>
              <a:buClr>
                <a:schemeClr val="tx2"/>
              </a:buClr>
              <a:buSzPct val="100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60000"/>
              </a:spcAft>
              <a:buClr>
                <a:schemeClr val="tx2"/>
              </a:buClr>
              <a:buSzPct val="100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 sz="2600" dirty="0">
                <a:solidFill>
                  <a:srgbClr val="FF0000"/>
                </a:solidFill>
              </a:rPr>
              <a:t>       </a:t>
            </a:r>
            <a:r>
              <a:rPr lang="ru-RU" altLang="ru-RU" sz="2600" dirty="0" err="1">
                <a:solidFill>
                  <a:srgbClr val="FF0000"/>
                </a:solidFill>
              </a:rPr>
              <a:t>Ровер</a:t>
            </a:r>
            <a:r>
              <a:rPr lang="ru-RU" altLang="ru-RU" sz="2600" dirty="0">
                <a:solidFill>
                  <a:srgbClr val="FF0000"/>
                </a:solidFill>
              </a:rPr>
              <a:t> </a:t>
            </a:r>
            <a:r>
              <a:rPr lang="en-US" altLang="ru-RU" sz="2600" dirty="0" smtClean="0">
                <a:solidFill>
                  <a:srgbClr val="FF0000"/>
                </a:solidFill>
              </a:rPr>
              <a:t>GS16 </a:t>
            </a:r>
            <a:r>
              <a:rPr lang="ru-RU" altLang="ru-RU" sz="2600" dirty="0" smtClean="0">
                <a:solidFill>
                  <a:srgbClr val="FF0000"/>
                </a:solidFill>
              </a:rPr>
              <a:t>и </a:t>
            </a:r>
            <a:r>
              <a:rPr lang="en-US" altLang="ru-RU" sz="2600" dirty="0" smtClean="0">
                <a:solidFill>
                  <a:srgbClr val="FF0000"/>
                </a:solidFill>
              </a:rPr>
              <a:t>CS20 Captivate</a:t>
            </a:r>
            <a:r>
              <a:rPr lang="ru-RU" altLang="ru-RU" sz="2600" dirty="0" smtClean="0">
                <a:solidFill>
                  <a:srgbClr val="FF0000"/>
                </a:solidFill>
              </a:rPr>
              <a:t> с </a:t>
            </a:r>
            <a:r>
              <a:rPr lang="en-US" altLang="ru-RU" sz="2600" dirty="0" err="1" smtClean="0">
                <a:solidFill>
                  <a:srgbClr val="FF0000"/>
                </a:solidFill>
              </a:rPr>
              <a:t>Disto</a:t>
            </a:r>
            <a:endParaRPr lang="de-CH" altLang="ru-RU" sz="400" dirty="0">
              <a:solidFill>
                <a:srgbClr val="FF0000"/>
              </a:solidFill>
            </a:endParaRPr>
          </a:p>
        </p:txBody>
      </p:sp>
      <p:sp>
        <p:nvSpPr>
          <p:cNvPr id="31747" name="TextBox 1"/>
          <p:cNvSpPr txBox="1">
            <a:spLocks noChangeArrowheads="1"/>
          </p:cNvSpPr>
          <p:nvPr/>
        </p:nvSpPr>
        <p:spPr bwMode="auto">
          <a:xfrm>
            <a:off x="383625" y="5116512"/>
            <a:ext cx="868045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spcAft>
                <a:spcPct val="60000"/>
              </a:spcAft>
              <a:buChar char="•"/>
              <a:defRPr sz="2000" b="1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20000"/>
              </a:spcBef>
              <a:spcAft>
                <a:spcPct val="60000"/>
              </a:spcAft>
              <a:buClr>
                <a:schemeClr val="tx2"/>
              </a:buClr>
              <a:buSzPct val="100000"/>
              <a:buFont typeface="Wingdings" pitchFamily="2" charset="2"/>
              <a:buChar char="§"/>
              <a:defRPr sz="2000" b="1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Aft>
                <a:spcPct val="60000"/>
              </a:spcAft>
              <a:buClr>
                <a:schemeClr val="tx2"/>
              </a:buClr>
              <a:buSzPct val="100000"/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Aft>
                <a:spcPct val="60000"/>
              </a:spcAft>
              <a:buClr>
                <a:schemeClr val="tx2"/>
              </a:buClr>
              <a:buSzPct val="100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Aft>
                <a:spcPct val="60000"/>
              </a:spcAft>
              <a:buClr>
                <a:schemeClr val="tx2"/>
              </a:buClr>
              <a:buSzPct val="100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60000"/>
              </a:spcAft>
              <a:buClr>
                <a:schemeClr val="tx2"/>
              </a:buClr>
              <a:buSzPct val="100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60000"/>
              </a:spcAft>
              <a:buClr>
                <a:schemeClr val="tx2"/>
              </a:buClr>
              <a:buSzPct val="100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60000"/>
              </a:spcAft>
              <a:buClr>
                <a:schemeClr val="tx2"/>
              </a:buClr>
              <a:buSzPct val="100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60000"/>
              </a:spcAft>
              <a:buClr>
                <a:schemeClr val="tx2"/>
              </a:buClr>
              <a:buSzPct val="100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 sz="2400" dirty="0"/>
              <a:t>Уникальное решение для определения координат недоступных точек</a:t>
            </a:r>
          </a:p>
        </p:txBody>
      </p:sp>
      <p:pic>
        <p:nvPicPr>
          <p:cNvPr id="31748" name="Picture 4" descr="C:\Users\matu\Desktop\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3900" y="1320800"/>
            <a:ext cx="6705600" cy="34575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625" y="1479303"/>
            <a:ext cx="1394865" cy="32990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31816499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 dirty="0" smtClean="0"/>
              <a:t>Leica GS16 </a:t>
            </a:r>
            <a:r>
              <a:rPr lang="ru-RU" altLang="de-DE" dirty="0" smtClean="0"/>
              <a:t>с контроллером </a:t>
            </a:r>
            <a:r>
              <a:rPr lang="en-US" altLang="de-DE" dirty="0" smtClean="0"/>
              <a:t>CS20</a:t>
            </a:r>
            <a:r>
              <a:rPr lang="en-US" altLang="de-DE" dirty="0"/>
              <a:t/>
            </a:r>
            <a:br>
              <a:rPr lang="en-US" altLang="de-DE" dirty="0"/>
            </a:br>
            <a:r>
              <a:rPr lang="ru-RU" altLang="de-DE" dirty="0" smtClean="0">
                <a:solidFill>
                  <a:schemeClr val="tx1"/>
                </a:solidFill>
              </a:rPr>
              <a:t>Встроенная рулетка </a:t>
            </a:r>
            <a:r>
              <a:rPr lang="en-US" altLang="de-DE" dirty="0" err="1" smtClean="0">
                <a:solidFill>
                  <a:schemeClr val="tx1"/>
                </a:solidFill>
              </a:rPr>
              <a:t>Disto</a:t>
            </a:r>
            <a:endParaRPr lang="en-GB" dirty="0">
              <a:solidFill>
                <a:schemeClr val="tx1"/>
              </a:solidFill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23578964"/>
              </p:ext>
            </p:extLst>
          </p:nvPr>
        </p:nvGraphicFramePr>
        <p:xfrm>
          <a:off x="683568" y="1700808"/>
          <a:ext cx="5184576" cy="25420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84576"/>
              </a:tblGrid>
              <a:tr h="288032">
                <a:tc>
                  <a:txBody>
                    <a:bodyPr/>
                    <a:lstStyle/>
                    <a:p>
                      <a:pPr marL="1588" marR="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Рулетка </a:t>
                      </a:r>
                      <a:r>
                        <a:rPr kumimoji="0" 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Disto</a:t>
                      </a: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с камерой, встроенная в контроллер </a:t>
                      </a: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CS20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>
                    <a:noFill/>
                  </a:tcPr>
                </a:tc>
              </a:tr>
              <a:tr h="14401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kern="1200" baseline="0" dirty="0" smtClean="0">
                          <a:solidFill>
                            <a:schemeClr val="tx1"/>
                          </a:solidFill>
                          <a:latin typeface="Arial" charset="0"/>
                          <a:ea typeface="+mn-ea"/>
                          <a:cs typeface="Arial" charset="0"/>
                        </a:rPr>
                        <a:t>(… </a:t>
                      </a:r>
                      <a:r>
                        <a:rPr lang="ru-RU" sz="1100" b="0" kern="1200" baseline="0" dirty="0" smtClean="0">
                          <a:solidFill>
                            <a:schemeClr val="tx1"/>
                          </a:solidFill>
                          <a:latin typeface="Arial" charset="0"/>
                          <a:ea typeface="+mn-ea"/>
                          <a:cs typeface="Arial" charset="0"/>
                        </a:rPr>
                        <a:t>что означает, что </a:t>
                      </a:r>
                      <a:r>
                        <a:rPr lang="en-GB" sz="1100" b="0" kern="1200" baseline="0" dirty="0" smtClean="0">
                          <a:solidFill>
                            <a:schemeClr val="tx1"/>
                          </a:solidFill>
                          <a:latin typeface="Arial" charset="0"/>
                          <a:ea typeface="+mn-ea"/>
                          <a:cs typeface="Arial" charset="0"/>
                        </a:rPr>
                        <a:t>…)</a:t>
                      </a:r>
                      <a:endParaRPr lang="en-GB" sz="1100" b="0" kern="1200" baseline="0" dirty="0" smtClean="0">
                        <a:solidFill>
                          <a:schemeClr val="tx1"/>
                        </a:solidFill>
                        <a:latin typeface="Arial" charset="0"/>
                        <a:ea typeface="+mn-ea"/>
                        <a:cs typeface="Arial" charset="0"/>
                      </a:endParaRPr>
                    </a:p>
                  </a:txBody>
                  <a:tcPr>
                    <a:noFill/>
                  </a:tcPr>
                </a:tc>
              </a:tr>
              <a:tr h="302880">
                <a:tc>
                  <a:txBody>
                    <a:bodyPr/>
                    <a:lstStyle/>
                    <a:p>
                      <a:pPr marL="1588" marR="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Теперь очень просто измерить точки, которые невозможно измерить напрямую</a:t>
                      </a:r>
                      <a:endParaRPr kumimoji="0" lang="en-US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>
                    <a:noFill/>
                  </a:tcPr>
                </a:tc>
              </a:tr>
              <a:tr h="244976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GB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(… </a:t>
                      </a:r>
                      <a:r>
                        <a:rPr kumimoji="0" lang="ru-RU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что ценно, потому что</a:t>
                      </a:r>
                      <a:r>
                        <a:rPr kumimoji="0" lang="en-GB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…)</a:t>
                      </a:r>
                      <a:endParaRPr kumimoji="0" lang="en-GB" sz="11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595959"/>
                        </a:solidFill>
                        <a:effectLst/>
                        <a:uLnTx/>
                        <a:uFillTx/>
                        <a:latin typeface="Arial" charset="0"/>
                        <a:ea typeface="+mn-ea"/>
                        <a:cs typeface="Arial" charset="0"/>
                      </a:endParaRPr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Это экономит время</a:t>
                      </a:r>
                      <a:r>
                        <a:rPr kumimoji="0" lang="en-US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. </a:t>
                      </a:r>
                      <a:r>
                        <a:rPr kumimoji="0" lang="ru-RU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Если геодезист не может встать на точку и измерить её приемником на вехе</a:t>
                      </a:r>
                      <a:r>
                        <a:rPr kumimoji="0" lang="en-US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, </a:t>
                      </a:r>
                      <a:r>
                        <a:rPr kumimoji="0" lang="ru-RU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он измеряет точку удаленно, используя видоискатель для наведения.</a:t>
                      </a:r>
                      <a:endParaRPr kumimoji="0" lang="en-US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Теперь не нужно носить с собой рулетку </a:t>
                      </a:r>
                      <a:r>
                        <a:rPr kumimoji="0" lang="en-US" alt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Disto</a:t>
                      </a:r>
                      <a:r>
                        <a:rPr kumimoji="0" lang="ru-RU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, которую можно потерять, забыть или выронить.</a:t>
                      </a:r>
                      <a:endParaRPr kumimoji="0" lang="en-US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260" y="3206083"/>
            <a:ext cx="335672" cy="3669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260" y="1782137"/>
            <a:ext cx="370266" cy="3669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260" y="2413995"/>
            <a:ext cx="363661" cy="3669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6444208" y="1679694"/>
            <a:ext cx="2304256" cy="4053562"/>
            <a:chOff x="5076056" y="598635"/>
            <a:chExt cx="3028262" cy="5327206"/>
          </a:xfrm>
        </p:grpSpPr>
        <p:pic>
          <p:nvPicPr>
            <p:cNvPr id="12" name="Picture 22" descr="C:\Users\dain\Desktop\Pegasus\Screens\Black style_Map_with sharp curves.bmp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6056" y="598635"/>
              <a:ext cx="3028262" cy="53272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2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81147" y="1389558"/>
              <a:ext cx="2159464" cy="12959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4" name="Group 13"/>
          <p:cNvGrpSpPr/>
          <p:nvPr/>
        </p:nvGrpSpPr>
        <p:grpSpPr>
          <a:xfrm>
            <a:off x="6752449" y="495017"/>
            <a:ext cx="542925" cy="1150688"/>
            <a:chOff x="7346948" y="304251"/>
            <a:chExt cx="542925" cy="1026015"/>
          </a:xfrm>
        </p:grpSpPr>
        <p:cxnSp>
          <p:nvCxnSpPr>
            <p:cNvPr id="15" name="Straight Connector 14"/>
            <p:cNvCxnSpPr/>
            <p:nvPr/>
          </p:nvCxnSpPr>
          <p:spPr bwMode="auto">
            <a:xfrm>
              <a:off x="7346948" y="525404"/>
              <a:ext cx="438150" cy="0"/>
            </a:xfrm>
            <a:prstGeom prst="line">
              <a:avLst/>
            </a:prstGeom>
            <a:solidFill>
              <a:srgbClr val="FFFFCC"/>
            </a:solidFill>
            <a:ln w="9525" cap="flat" cmpd="sng" algn="ctr">
              <a:solidFill>
                <a:srgbClr val="EE0033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  <p:cxnSp>
          <p:nvCxnSpPr>
            <p:cNvPr id="16" name="Straight Connector 15"/>
            <p:cNvCxnSpPr/>
            <p:nvPr/>
          </p:nvCxnSpPr>
          <p:spPr bwMode="auto">
            <a:xfrm>
              <a:off x="7889873" y="539693"/>
              <a:ext cx="0" cy="0"/>
            </a:xfrm>
            <a:prstGeom prst="line">
              <a:avLst/>
            </a:prstGeom>
            <a:solidFill>
              <a:srgbClr val="FFFFCC"/>
            </a:solidFill>
            <a:ln w="9525" cap="flat" cmpd="sng" algn="ctr">
              <a:solidFill>
                <a:srgbClr val="EE0033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  <p:cxnSp>
          <p:nvCxnSpPr>
            <p:cNvPr id="17" name="Straight Connector 16"/>
            <p:cNvCxnSpPr/>
            <p:nvPr/>
          </p:nvCxnSpPr>
          <p:spPr bwMode="auto">
            <a:xfrm flipV="1">
              <a:off x="7394572" y="395916"/>
              <a:ext cx="352425" cy="248552"/>
            </a:xfrm>
            <a:prstGeom prst="line">
              <a:avLst/>
            </a:prstGeom>
            <a:solidFill>
              <a:srgbClr val="FFFFCC"/>
            </a:solidFill>
            <a:ln w="9525" cap="flat" cmpd="sng" algn="ctr">
              <a:solidFill>
                <a:srgbClr val="EE0033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  <p:cxnSp>
          <p:nvCxnSpPr>
            <p:cNvPr id="18" name="Straight Connector 17"/>
            <p:cNvCxnSpPr/>
            <p:nvPr/>
          </p:nvCxnSpPr>
          <p:spPr bwMode="auto">
            <a:xfrm>
              <a:off x="7394572" y="395916"/>
              <a:ext cx="352425" cy="248552"/>
            </a:xfrm>
            <a:prstGeom prst="line">
              <a:avLst/>
            </a:prstGeom>
            <a:solidFill>
              <a:srgbClr val="FFFFCC"/>
            </a:solidFill>
            <a:ln w="9525" cap="flat" cmpd="sng" algn="ctr">
              <a:solidFill>
                <a:srgbClr val="EE0033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  <p:cxnSp>
          <p:nvCxnSpPr>
            <p:cNvPr id="19" name="Straight Connector 18"/>
            <p:cNvCxnSpPr/>
            <p:nvPr/>
          </p:nvCxnSpPr>
          <p:spPr bwMode="auto">
            <a:xfrm>
              <a:off x="7566023" y="304251"/>
              <a:ext cx="0" cy="340217"/>
            </a:xfrm>
            <a:prstGeom prst="line">
              <a:avLst/>
            </a:prstGeom>
            <a:solidFill>
              <a:srgbClr val="FFFFCC"/>
            </a:solidFill>
            <a:ln w="9525" cap="flat" cmpd="sng" algn="ctr">
              <a:solidFill>
                <a:srgbClr val="EE0033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  <p:sp>
          <p:nvSpPr>
            <p:cNvPr id="20" name="Oval 19"/>
            <p:cNvSpPr/>
            <p:nvPr/>
          </p:nvSpPr>
          <p:spPr bwMode="auto">
            <a:xfrm>
              <a:off x="7471738" y="431119"/>
              <a:ext cx="188570" cy="188570"/>
            </a:xfrm>
            <a:prstGeom prst="ellipse">
              <a:avLst/>
            </a:prstGeom>
            <a:solidFill>
              <a:srgbClr val="EE0033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CH" sz="10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cxnSp>
          <p:nvCxnSpPr>
            <p:cNvPr id="21" name="Straight Arrow Connector 20"/>
            <p:cNvCxnSpPr/>
            <p:nvPr/>
          </p:nvCxnSpPr>
          <p:spPr bwMode="auto">
            <a:xfrm flipV="1">
              <a:off x="7561259" y="525404"/>
              <a:ext cx="0" cy="804862"/>
            </a:xfrm>
            <a:prstGeom prst="straightConnector1">
              <a:avLst/>
            </a:prstGeom>
            <a:solidFill>
              <a:srgbClr val="FFFFCC"/>
            </a:solidFill>
            <a:ln w="41275" cap="flat" cmpd="sng" algn="ctr">
              <a:solidFill>
                <a:srgbClr val="EE0033"/>
              </a:solidFill>
              <a:prstDash val="solid"/>
              <a:round/>
              <a:headEnd type="none" w="med" len="med"/>
              <a:tailEnd type="oval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1595409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2" name="Picture 2" descr="C:\Users\matu\Desktop\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398" y="1387337"/>
            <a:ext cx="4162425" cy="3762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1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688" y="3468688"/>
            <a:ext cx="968375" cy="2509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32773" name="Прямая со стрелкой 3"/>
          <p:cNvCxnSpPr>
            <a:cxnSpLocks noChangeShapeType="1"/>
          </p:cNvCxnSpPr>
          <p:nvPr/>
        </p:nvCxnSpPr>
        <p:spPr bwMode="auto">
          <a:xfrm flipV="1">
            <a:off x="1104900" y="4881563"/>
            <a:ext cx="3146425" cy="1096962"/>
          </a:xfrm>
          <a:prstGeom prst="straightConnector1">
            <a:avLst/>
          </a:prstGeom>
          <a:noFill/>
          <a:ln w="12700" algn="ctr">
            <a:solidFill>
              <a:srgbClr val="000000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327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8525" y="3371850"/>
            <a:ext cx="966788" cy="2509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32775" name="Прямая со стрелкой 8"/>
          <p:cNvCxnSpPr>
            <a:cxnSpLocks noChangeShapeType="1"/>
          </p:cNvCxnSpPr>
          <p:nvPr/>
        </p:nvCxnSpPr>
        <p:spPr bwMode="auto">
          <a:xfrm flipH="1" flipV="1">
            <a:off x="4251325" y="4881563"/>
            <a:ext cx="3633788" cy="1000125"/>
          </a:xfrm>
          <a:prstGeom prst="straightConnector1">
            <a:avLst/>
          </a:prstGeom>
          <a:noFill/>
          <a:ln w="12700" algn="ctr">
            <a:solidFill>
              <a:srgbClr val="000000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2776" name="TextBox 2"/>
          <p:cNvSpPr txBox="1">
            <a:spLocks noChangeArrowheads="1"/>
          </p:cNvSpPr>
          <p:nvPr/>
        </p:nvSpPr>
        <p:spPr bwMode="auto">
          <a:xfrm>
            <a:off x="4138613" y="4914900"/>
            <a:ext cx="652462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spcAft>
                <a:spcPct val="60000"/>
              </a:spcAft>
              <a:buChar char="•"/>
              <a:defRPr sz="2000" b="1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20000"/>
              </a:spcBef>
              <a:spcAft>
                <a:spcPct val="60000"/>
              </a:spcAft>
              <a:buClr>
                <a:schemeClr val="tx2"/>
              </a:buClr>
              <a:buSzPct val="100000"/>
              <a:buFont typeface="Wingdings" pitchFamily="2" charset="2"/>
              <a:buChar char="§"/>
              <a:defRPr sz="2000" b="1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Aft>
                <a:spcPct val="60000"/>
              </a:spcAft>
              <a:buClr>
                <a:schemeClr val="tx2"/>
              </a:buClr>
              <a:buSzPct val="100000"/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Aft>
                <a:spcPct val="60000"/>
              </a:spcAft>
              <a:buClr>
                <a:schemeClr val="tx2"/>
              </a:buClr>
              <a:buSzPct val="100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Aft>
                <a:spcPct val="60000"/>
              </a:spcAft>
              <a:buClr>
                <a:schemeClr val="tx2"/>
              </a:buClr>
              <a:buSzPct val="100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60000"/>
              </a:spcAft>
              <a:buClr>
                <a:schemeClr val="tx2"/>
              </a:buClr>
              <a:buSzPct val="100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60000"/>
              </a:spcAft>
              <a:buClr>
                <a:schemeClr val="tx2"/>
              </a:buClr>
              <a:buSzPct val="100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60000"/>
              </a:spcAft>
              <a:buClr>
                <a:schemeClr val="tx2"/>
              </a:buClr>
              <a:buSzPct val="100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60000"/>
              </a:spcAft>
              <a:buClr>
                <a:schemeClr val="tx2"/>
              </a:buClr>
              <a:buSzPct val="100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ru-RU" sz="1600">
                <a:solidFill>
                  <a:srgbClr val="FF0000"/>
                </a:solidFill>
              </a:rPr>
              <a:t>?</a:t>
            </a:r>
            <a:endParaRPr lang="ru-RU" altLang="ru-RU" sz="1600">
              <a:solidFill>
                <a:srgbClr val="FF0000"/>
              </a:solidFill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 bwMode="auto">
          <a:xfrm>
            <a:off x="470691" y="487224"/>
            <a:ext cx="8097837" cy="900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pitchFamily="34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pitchFamily="34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pitchFamily="34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pitchFamily="34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r>
              <a:rPr lang="en-US" altLang="de-DE" kern="0" dirty="0" smtClean="0"/>
              <a:t>Leica GS16 </a:t>
            </a:r>
            <a:r>
              <a:rPr lang="ru-RU" altLang="de-DE" kern="0" dirty="0" smtClean="0"/>
              <a:t>с контроллером </a:t>
            </a:r>
            <a:r>
              <a:rPr lang="en-US" altLang="de-DE" kern="0" dirty="0" smtClean="0"/>
              <a:t>CS20</a:t>
            </a:r>
            <a:br>
              <a:rPr lang="en-US" altLang="de-DE" kern="0" dirty="0" smtClean="0"/>
            </a:br>
            <a:r>
              <a:rPr lang="ru-RU" altLang="de-DE" kern="0" dirty="0" smtClean="0">
                <a:solidFill>
                  <a:schemeClr val="tx1"/>
                </a:solidFill>
              </a:rPr>
              <a:t>Встроенная рулетка </a:t>
            </a:r>
            <a:r>
              <a:rPr lang="en-US" altLang="de-DE" kern="0" dirty="0" err="1" smtClean="0">
                <a:solidFill>
                  <a:schemeClr val="tx1"/>
                </a:solidFill>
              </a:rPr>
              <a:t>Disto</a:t>
            </a:r>
            <a:endParaRPr lang="en-GB" kern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6488651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5700" y="1437516"/>
            <a:ext cx="4816475" cy="4673527"/>
          </a:xfrm>
          <a:prstGeom prst="rect">
            <a:avLst/>
          </a:prstGeom>
          <a:noFill/>
          <a:ln w="12700" algn="ctr">
            <a:solidFill>
              <a:schemeClr val="bg1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379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5100" y="2820988"/>
            <a:ext cx="881063" cy="2287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33797" name="Прямая со стрелкой 3"/>
          <p:cNvCxnSpPr>
            <a:cxnSpLocks noChangeShapeType="1"/>
            <a:endCxn id="33800" idx="1"/>
          </p:cNvCxnSpPr>
          <p:nvPr/>
        </p:nvCxnSpPr>
        <p:spPr bwMode="auto">
          <a:xfrm flipV="1">
            <a:off x="3028950" y="4626769"/>
            <a:ext cx="1738312" cy="586582"/>
          </a:xfrm>
          <a:prstGeom prst="straightConnector1">
            <a:avLst/>
          </a:prstGeom>
          <a:noFill/>
          <a:ln w="12700" algn="ctr">
            <a:solidFill>
              <a:schemeClr val="bg1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3379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5238" y="2820988"/>
            <a:ext cx="846137" cy="2193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33799" name="Прямая со стрелкой 8"/>
          <p:cNvCxnSpPr>
            <a:cxnSpLocks noChangeShapeType="1"/>
            <a:endCxn id="33800" idx="1"/>
          </p:cNvCxnSpPr>
          <p:nvPr/>
        </p:nvCxnSpPr>
        <p:spPr bwMode="auto">
          <a:xfrm flipH="1" flipV="1">
            <a:off x="4767262" y="4626769"/>
            <a:ext cx="2062164" cy="388144"/>
          </a:xfrm>
          <a:prstGeom prst="straightConnector1">
            <a:avLst/>
          </a:prstGeom>
          <a:noFill/>
          <a:ln w="12700" algn="ctr">
            <a:solidFill>
              <a:schemeClr val="bg1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3800" name="TextBox 7"/>
          <p:cNvSpPr txBox="1">
            <a:spLocks noChangeArrowheads="1"/>
          </p:cNvSpPr>
          <p:nvPr/>
        </p:nvSpPr>
        <p:spPr bwMode="auto">
          <a:xfrm>
            <a:off x="4767262" y="4457700"/>
            <a:ext cx="1031081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l" eaLnBrk="0" hangingPunct="0">
              <a:spcBef>
                <a:spcPct val="20000"/>
              </a:spcBef>
              <a:spcAft>
                <a:spcPct val="60000"/>
              </a:spcAft>
              <a:buChar char="•"/>
              <a:defRPr sz="2000" b="1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20000"/>
              </a:spcBef>
              <a:spcAft>
                <a:spcPct val="60000"/>
              </a:spcAft>
              <a:buClr>
                <a:schemeClr val="tx2"/>
              </a:buClr>
              <a:buSzPct val="100000"/>
              <a:buFont typeface="Wingdings" pitchFamily="2" charset="2"/>
              <a:buChar char="§"/>
              <a:defRPr sz="2000" b="1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Aft>
                <a:spcPct val="60000"/>
              </a:spcAft>
              <a:buClr>
                <a:schemeClr val="tx2"/>
              </a:buClr>
              <a:buSzPct val="100000"/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Aft>
                <a:spcPct val="60000"/>
              </a:spcAft>
              <a:buClr>
                <a:schemeClr val="tx2"/>
              </a:buClr>
              <a:buSzPct val="100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Aft>
                <a:spcPct val="60000"/>
              </a:spcAft>
              <a:buClr>
                <a:schemeClr val="tx2"/>
              </a:buClr>
              <a:buSzPct val="100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60000"/>
              </a:spcAft>
              <a:buClr>
                <a:schemeClr val="tx2"/>
              </a:buClr>
              <a:buSzPct val="100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60000"/>
              </a:spcAft>
              <a:buClr>
                <a:schemeClr val="tx2"/>
              </a:buClr>
              <a:buSzPct val="100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60000"/>
              </a:spcAft>
              <a:buClr>
                <a:schemeClr val="tx2"/>
              </a:buClr>
              <a:buSzPct val="100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60000"/>
              </a:spcAft>
              <a:buClr>
                <a:schemeClr val="tx2"/>
              </a:buClr>
              <a:buSzPct val="100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ru-RU" sz="1600" dirty="0">
                <a:solidFill>
                  <a:schemeClr val="bg1"/>
                </a:solidFill>
              </a:rPr>
              <a:t>?</a:t>
            </a:r>
            <a:endParaRPr lang="ru-RU" altLang="ru-RU" sz="1600" dirty="0">
              <a:solidFill>
                <a:schemeClr val="bg1"/>
              </a:solidFill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843756" y="457200"/>
            <a:ext cx="8097837" cy="900113"/>
          </a:xfrm>
        </p:spPr>
        <p:txBody>
          <a:bodyPr/>
          <a:lstStyle/>
          <a:p>
            <a:r>
              <a:rPr lang="en-US" altLang="de-DE" dirty="0" smtClean="0"/>
              <a:t>Leica GS16 </a:t>
            </a:r>
            <a:r>
              <a:rPr lang="ru-RU" altLang="de-DE" dirty="0" smtClean="0"/>
              <a:t>с контроллером </a:t>
            </a:r>
            <a:r>
              <a:rPr lang="en-US" altLang="de-DE" dirty="0" smtClean="0"/>
              <a:t>CS20</a:t>
            </a:r>
            <a:r>
              <a:rPr lang="en-US" altLang="de-DE" dirty="0"/>
              <a:t/>
            </a:r>
            <a:br>
              <a:rPr lang="en-US" altLang="de-DE" dirty="0"/>
            </a:br>
            <a:r>
              <a:rPr lang="ru-RU" altLang="de-DE" dirty="0" smtClean="0">
                <a:solidFill>
                  <a:schemeClr val="tx1"/>
                </a:solidFill>
              </a:rPr>
              <a:t>Встроенная рулетка </a:t>
            </a:r>
            <a:r>
              <a:rPr lang="en-US" altLang="de-DE" dirty="0" err="1" smtClean="0">
                <a:solidFill>
                  <a:schemeClr val="tx1"/>
                </a:solidFill>
              </a:rPr>
              <a:t>Disto</a:t>
            </a:r>
            <a:endParaRPr lang="en-GB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5551895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altLang="ru-RU" sz="2400" smtClean="0"/>
              <a:t>Как это было раньше?</a:t>
            </a:r>
            <a:endParaRPr lang="en-GB" altLang="de-DE" sz="2400" smtClean="0">
              <a:solidFill>
                <a:schemeClr val="tx1"/>
              </a:solidFill>
            </a:endParaRPr>
          </a:p>
        </p:txBody>
      </p:sp>
      <p:pic>
        <p:nvPicPr>
          <p:cNvPr id="34819" name="Picture 2" descr="C:\Users\matu\Desktop\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2495" y="1401417"/>
            <a:ext cx="5810250" cy="3802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06424317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719139" y="533401"/>
            <a:ext cx="7967662" cy="533400"/>
          </a:xfrm>
        </p:spPr>
        <p:txBody>
          <a:bodyPr/>
          <a:lstStyle/>
          <a:p>
            <a:pPr algn="ctr"/>
            <a:r>
              <a:rPr lang="ru-RU" sz="2400" dirty="0" err="1" smtClean="0"/>
              <a:t>Ровер</a:t>
            </a:r>
            <a:r>
              <a:rPr lang="ru-RU" sz="2400" dirty="0" smtClean="0"/>
              <a:t> </a:t>
            </a:r>
            <a:r>
              <a:rPr lang="en-US" sz="2400" dirty="0"/>
              <a:t>Leica </a:t>
            </a:r>
            <a:r>
              <a:rPr lang="en-US" sz="2400" dirty="0" smtClean="0"/>
              <a:t>GS16 </a:t>
            </a:r>
            <a:endParaRPr lang="en-GB" altLang="de-DE" sz="2400" dirty="0" smtClean="0">
              <a:solidFill>
                <a:schemeClr val="tx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83993" y="991114"/>
            <a:ext cx="5335808" cy="477053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ru-RU" sz="2000" b="1" dirty="0" smtClean="0"/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ru-RU" sz="2000" b="1" dirty="0" smtClean="0"/>
              <a:t>Позволяет </a:t>
            </a:r>
            <a:r>
              <a:rPr lang="ru-RU" sz="2000" b="1" dirty="0"/>
              <a:t>выполнять съёмку недоступных точек </a:t>
            </a:r>
            <a:r>
              <a:rPr lang="ru-RU" sz="2000" b="1" i="1" dirty="0"/>
              <a:t>без</a:t>
            </a:r>
            <a:r>
              <a:rPr lang="ru-RU" sz="2000" b="1" dirty="0"/>
              <a:t> </a:t>
            </a:r>
            <a:r>
              <a:rPr lang="ru-RU" sz="2000" b="1" i="1" dirty="0"/>
              <a:t>использования дополнительных креплений</a:t>
            </a:r>
            <a:r>
              <a:rPr lang="ru-RU" sz="2000" b="1" dirty="0"/>
              <a:t> и </a:t>
            </a:r>
            <a:r>
              <a:rPr lang="ru-RU" sz="2000" b="1" dirty="0" smtClean="0"/>
              <a:t>устройств</a:t>
            </a:r>
            <a:endParaRPr lang="ru-RU" sz="2000" b="1" dirty="0"/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ru-RU" sz="2000" b="1" dirty="0"/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ru-RU" sz="2000" b="1" dirty="0"/>
              <a:t>В ряде случаев позволяет обойтись </a:t>
            </a:r>
            <a:r>
              <a:rPr lang="ru-RU" sz="2000" b="1" i="1" dirty="0"/>
              <a:t>без использования </a:t>
            </a:r>
            <a:r>
              <a:rPr lang="ru-RU" sz="2000" b="1" i="1" dirty="0" smtClean="0"/>
              <a:t>тахеометра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en-US" sz="2000" b="1" i="1" dirty="0" smtClean="0"/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ru-RU" sz="2000" b="1" i="1" dirty="0" smtClean="0"/>
              <a:t>3</a:t>
            </a:r>
            <a:r>
              <a:rPr lang="en-US" sz="2000" b="1" i="1" dirty="0" smtClean="0"/>
              <a:t>D </a:t>
            </a:r>
            <a:r>
              <a:rPr lang="ru-RU" sz="2000" b="1" i="1" dirty="0" smtClean="0"/>
              <a:t>визуализация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2000" i="1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1361530"/>
            <a:ext cx="2343150" cy="3857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00271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altLang="de-DE" sz="2400" dirty="0" smtClean="0">
                <a:solidFill>
                  <a:schemeClr val="accent6"/>
                </a:solidFill>
              </a:rPr>
              <a:t>Одно устройство вместо трех!</a:t>
            </a:r>
            <a:endParaRPr lang="en-GB" altLang="de-DE" sz="2400" dirty="0" smtClean="0">
              <a:solidFill>
                <a:schemeClr val="accent6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873" y="2321143"/>
            <a:ext cx="4191635" cy="21381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 descr="C:\Users\matu\Desktop\3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7045" y="1743770"/>
            <a:ext cx="1240076" cy="2227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matu\Desktop\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7045" y="3782417"/>
            <a:ext cx="1822383" cy="19107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C:\Users\matu\Desktop\4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2020" y="2729951"/>
            <a:ext cx="3934450" cy="21049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914399" y="1286417"/>
            <a:ext cx="79802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Leica </a:t>
            </a:r>
            <a:r>
              <a:rPr lang="en-US" sz="2000" b="1" dirty="0" smtClean="0"/>
              <a:t>CS20 3.75G </a:t>
            </a:r>
            <a:r>
              <a:rPr lang="ru-RU" sz="2000" b="1" dirty="0">
                <a:solidFill>
                  <a:schemeClr val="accent6"/>
                </a:solidFill>
              </a:rPr>
              <a:t>≥</a:t>
            </a:r>
            <a:r>
              <a:rPr lang="ru-RU" sz="2000" dirty="0" smtClean="0"/>
              <a:t> </a:t>
            </a:r>
            <a:r>
              <a:rPr lang="ru-RU" sz="2000" b="1" dirty="0" smtClean="0"/>
              <a:t>С</a:t>
            </a:r>
            <a:r>
              <a:rPr lang="en-US" sz="2000" b="1" dirty="0" smtClean="0"/>
              <a:t>S15, D3</a:t>
            </a:r>
            <a:r>
              <a:rPr lang="ru-RU" sz="2000" b="1" dirty="0" smtClean="0"/>
              <a:t>а</a:t>
            </a:r>
            <a:r>
              <a:rPr lang="en-US" sz="2000" b="1" dirty="0" smtClean="0"/>
              <a:t> BT </a:t>
            </a:r>
            <a:r>
              <a:rPr lang="ru-RU" sz="2000" dirty="0" smtClean="0"/>
              <a:t>и крепления </a:t>
            </a:r>
            <a:r>
              <a:rPr lang="en-US" sz="2000" b="1" dirty="0" smtClean="0"/>
              <a:t>LSA360</a:t>
            </a:r>
            <a:endParaRPr lang="ru-RU" sz="20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2903515" y="5344528"/>
            <a:ext cx="362197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Экономия времени и денег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39400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593765" y="645142"/>
            <a:ext cx="8282358" cy="900113"/>
          </a:xfrm>
        </p:spPr>
        <p:txBody>
          <a:bodyPr/>
          <a:lstStyle/>
          <a:p>
            <a:pPr algn="ctr"/>
            <a:r>
              <a:rPr lang="ru-RU" sz="2400" dirty="0"/>
              <a:t>Решение заменяет тахеометр в ряде </a:t>
            </a:r>
            <a:r>
              <a:rPr lang="ru-RU" sz="2400" dirty="0" smtClean="0"/>
              <a:t>случаев</a:t>
            </a:r>
            <a:r>
              <a:rPr lang="ru-RU" altLang="de-DE" sz="2400" dirty="0"/>
              <a:t>!</a:t>
            </a:r>
            <a:endParaRPr lang="en-GB" altLang="de-DE" sz="2400" dirty="0"/>
          </a:p>
        </p:txBody>
      </p:sp>
      <p:pic>
        <p:nvPicPr>
          <p:cNvPr id="7170" name="Picture 2" descr="C:\Users\matu\Desktop\1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9974" y="1488401"/>
            <a:ext cx="2600823" cy="17300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 descr="C:\Users\matu\Desktop\1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0441" y="3698241"/>
            <a:ext cx="3010159" cy="2007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93765" y="4699533"/>
            <a:ext cx="545077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+ Можно обойтись одним исполнителем</a:t>
            </a:r>
            <a:endParaRPr lang="ru-RU" b="1" dirty="0"/>
          </a:p>
        </p:txBody>
      </p:sp>
      <p:sp>
        <p:nvSpPr>
          <p:cNvPr id="4" name="Умножение 3"/>
          <p:cNvSpPr/>
          <p:nvPr/>
        </p:nvSpPr>
        <p:spPr bwMode="auto">
          <a:xfrm>
            <a:off x="6325047" y="1746282"/>
            <a:ext cx="1630159" cy="1558632"/>
          </a:xfrm>
          <a:prstGeom prst="mathMultiply">
            <a:avLst/>
          </a:prstGeom>
          <a:solidFill>
            <a:srgbClr val="FF0000"/>
          </a:solidFill>
          <a:ln w="12700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0" tIns="45720" rIns="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3" name="Умножение 12"/>
          <p:cNvSpPr/>
          <p:nvPr/>
        </p:nvSpPr>
        <p:spPr bwMode="auto">
          <a:xfrm>
            <a:off x="5881237" y="3920718"/>
            <a:ext cx="1630159" cy="1558632"/>
          </a:xfrm>
          <a:prstGeom prst="mathMultiply">
            <a:avLst/>
          </a:prstGeom>
          <a:solidFill>
            <a:srgbClr val="FF0000"/>
          </a:solidFill>
          <a:ln w="12700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0" tIns="45720" rIns="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956072" y="5637128"/>
            <a:ext cx="362197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Экономия времени и денег</a:t>
            </a:r>
            <a:endParaRPr lang="ru-RU" dirty="0"/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1371600"/>
            <a:ext cx="1981200" cy="32617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06228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381000"/>
            <a:ext cx="6629400" cy="48373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720850" y="5410199"/>
            <a:ext cx="59309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/>
              <a:t>Спасибо за внимание!</a:t>
            </a:r>
            <a:endParaRPr lang="ru-RU" sz="3600" b="1" dirty="0"/>
          </a:p>
        </p:txBody>
      </p:sp>
    </p:spTree>
    <p:extLst>
      <p:ext uri="{BB962C8B-B14F-4D97-AF65-F5344CB8AC3E}">
        <p14:creationId xmlns:p14="http://schemas.microsoft.com/office/powerpoint/2010/main" val="524750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owerPoint Template English without Picture">
  <a:themeElements>
    <a:clrScheme name="">
      <a:dk1>
        <a:srgbClr val="595959"/>
      </a:dk1>
      <a:lt1>
        <a:srgbClr val="FFFFFF"/>
      </a:lt1>
      <a:dk2>
        <a:srgbClr val="EE0033"/>
      </a:dk2>
      <a:lt2>
        <a:srgbClr val="A7A7A7"/>
      </a:lt2>
      <a:accent1>
        <a:srgbClr val="AFA280"/>
      </a:accent1>
      <a:accent2>
        <a:srgbClr val="2F6680"/>
      </a:accent2>
      <a:accent3>
        <a:srgbClr val="FFFFFF"/>
      </a:accent3>
      <a:accent4>
        <a:srgbClr val="4B4B4B"/>
      </a:accent4>
      <a:accent5>
        <a:srgbClr val="D4CEC0"/>
      </a:accent5>
      <a:accent6>
        <a:srgbClr val="2A5C73"/>
      </a:accent6>
      <a:hlink>
        <a:srgbClr val="595959"/>
      </a:hlink>
      <a:folHlink>
        <a:srgbClr val="0086BC"/>
      </a:folHlink>
    </a:clrScheme>
    <a:fontScheme name="PowerPoint Template English without Pictur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0" tIns="45720" rIns="0" bIns="45720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0" tIns="45720" rIns="0" bIns="45720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PowerPoint Template English without Pictur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 Template English without Pictur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owerPoint Template English without Pictur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 Template English without Pictur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 Template English without Pictur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 Template English without Pictur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 Template English without Pictur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 Template English without Picture 8">
        <a:dk1>
          <a:srgbClr val="595959"/>
        </a:dk1>
        <a:lt1>
          <a:srgbClr val="FFFFFF"/>
        </a:lt1>
        <a:dk2>
          <a:srgbClr val="ED4119"/>
        </a:dk2>
        <a:lt2>
          <a:srgbClr val="5E574E"/>
        </a:lt2>
        <a:accent1>
          <a:srgbClr val="2A80B6"/>
        </a:accent1>
        <a:accent2>
          <a:srgbClr val="4F4B1F"/>
        </a:accent2>
        <a:accent3>
          <a:srgbClr val="FFFFFF"/>
        </a:accent3>
        <a:accent4>
          <a:srgbClr val="4B4B4B"/>
        </a:accent4>
        <a:accent5>
          <a:srgbClr val="ACC0D7"/>
        </a:accent5>
        <a:accent6>
          <a:srgbClr val="47431B"/>
        </a:accent6>
        <a:hlink>
          <a:srgbClr val="65979F"/>
        </a:hlink>
        <a:folHlink>
          <a:srgbClr val="BFA075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 Template English without Picture 9">
        <a:dk1>
          <a:srgbClr val="000000"/>
        </a:dk1>
        <a:lt1>
          <a:srgbClr val="FFFFFF"/>
        </a:lt1>
        <a:dk2>
          <a:srgbClr val="EE0033"/>
        </a:dk2>
        <a:lt2>
          <a:srgbClr val="808080"/>
        </a:lt2>
        <a:accent1>
          <a:srgbClr val="BFA075"/>
        </a:accent1>
        <a:accent2>
          <a:srgbClr val="2A80B6"/>
        </a:accent2>
        <a:accent3>
          <a:srgbClr val="FFFFFF"/>
        </a:accent3>
        <a:accent4>
          <a:srgbClr val="000000"/>
        </a:accent4>
        <a:accent5>
          <a:srgbClr val="DCCDBD"/>
        </a:accent5>
        <a:accent6>
          <a:srgbClr val="2573A5"/>
        </a:accent6>
        <a:hlink>
          <a:srgbClr val="4F4B1F"/>
        </a:hlink>
        <a:folHlink>
          <a:srgbClr val="65979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Office\Templates\LGS\PowerPoint Template English without Picture.pot</Template>
  <TotalTime>1535</TotalTime>
  <Words>1671</Words>
  <Application>Microsoft Office PowerPoint</Application>
  <PresentationFormat>Экран (4:3)</PresentationFormat>
  <Paragraphs>220</Paragraphs>
  <Slides>34</Slides>
  <Notes>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34</vt:i4>
      </vt:variant>
    </vt:vector>
  </HeadingPairs>
  <TitlesOfParts>
    <vt:vector size="35" baseType="lpstr">
      <vt:lpstr>PowerPoint Template English without Picture</vt:lpstr>
      <vt:lpstr>Презентация PowerPoint</vt:lpstr>
      <vt:lpstr>Leica GS16 Универсальный приемник класса Hi-End </vt:lpstr>
      <vt:lpstr>Leica GS16 GS16 с технологией RTKplus </vt:lpstr>
      <vt:lpstr> </vt:lpstr>
      <vt:lpstr>Leica GS16 в сравнении с GS14 </vt:lpstr>
      <vt:lpstr>Leica GS16 Фишка / Преимущество / Ценность</vt:lpstr>
      <vt:lpstr>Leica GS16 Фишка / Преимущество / Ценность</vt:lpstr>
      <vt:lpstr>Leica GS16 SmartTrack – Использует все сигналы</vt:lpstr>
      <vt:lpstr>Leica GS16 SmartCheck – Постоянная проверка результата</vt:lpstr>
      <vt:lpstr>Leica GS16 Прочность – Швейцарское качество и точность</vt:lpstr>
      <vt:lpstr>Leica GS16 SmartLink – восполнение потери RTK связи  </vt:lpstr>
      <vt:lpstr>SmartLink и SmartLink fill</vt:lpstr>
      <vt:lpstr>SmartLink и SmartLink fill</vt:lpstr>
      <vt:lpstr>Программное обеспечение Leica Captivate  </vt:lpstr>
      <vt:lpstr>Варианты применения GNSS Captivate  </vt:lpstr>
      <vt:lpstr>Leica Captivate  Использование данных в 3D</vt:lpstr>
      <vt:lpstr>Leica Captivate 3D просмотр</vt:lpstr>
      <vt:lpstr>Leica Captivate Простое и продуктивное кодирование объектов</vt:lpstr>
      <vt:lpstr>Leica Captivate Простое и продуктивное кодирование объектов</vt:lpstr>
      <vt:lpstr>Презентация PowerPoint</vt:lpstr>
      <vt:lpstr>Презентация PowerPoint</vt:lpstr>
      <vt:lpstr>Презентация PowerPoint</vt:lpstr>
      <vt:lpstr>CS20 Captivate 5” WVGA экран с QWERTY клавиатурой</vt:lpstr>
      <vt:lpstr>CS35 Мощность ПК и Windows 8.1</vt:lpstr>
      <vt:lpstr>Leica GS16  Мощная внешняя аккумуляторная батарея</vt:lpstr>
      <vt:lpstr>Презентация PowerPoint</vt:lpstr>
      <vt:lpstr>Leica GS16 с контроллером CS20 Встроенная рулетка Disto</vt:lpstr>
      <vt:lpstr>Презентация PowerPoint</vt:lpstr>
      <vt:lpstr>Leica GS16 с контроллером CS20 Встроенная рулетка Disto</vt:lpstr>
      <vt:lpstr>Как это было раньше?</vt:lpstr>
      <vt:lpstr>Ровер Leica GS16 </vt:lpstr>
      <vt:lpstr>Одно устройство вместо трех!</vt:lpstr>
      <vt:lpstr>Решение заменяет тахеометр в ряде случаев!</vt:lpstr>
      <vt:lpstr>Презентация PowerPoint</vt:lpstr>
    </vt:vector>
  </TitlesOfParts>
  <Company>leica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Johannes Schwarz</dc:creator>
  <cp:lastModifiedBy>Sergey Matukhnov</cp:lastModifiedBy>
  <cp:revision>697</cp:revision>
  <cp:lastPrinted>2016-06-14T13:36:21Z</cp:lastPrinted>
  <dcterms:created xsi:type="dcterms:W3CDTF">2006-04-06T13:37:59Z</dcterms:created>
  <dcterms:modified xsi:type="dcterms:W3CDTF">2016-10-24T11:01:18Z</dcterms:modified>
</cp:coreProperties>
</file>